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6"/>
  </p:notesMasterIdLst>
  <p:sldIdLst>
    <p:sldId id="258" r:id="rId5"/>
    <p:sldId id="277" r:id="rId6"/>
    <p:sldId id="259" r:id="rId7"/>
    <p:sldId id="262" r:id="rId8"/>
    <p:sldId id="278" r:id="rId9"/>
    <p:sldId id="279" r:id="rId10"/>
    <p:sldId id="280" r:id="rId11"/>
    <p:sldId id="265" r:id="rId12"/>
    <p:sldId id="281" r:id="rId13"/>
    <p:sldId id="282" r:id="rId14"/>
    <p:sldId id="283" r:id="rId15"/>
    <p:sldId id="284" r:id="rId16"/>
    <p:sldId id="289" r:id="rId17"/>
    <p:sldId id="285" r:id="rId18"/>
    <p:sldId id="286" r:id="rId19"/>
    <p:sldId id="287" r:id="rId20"/>
    <p:sldId id="288" r:id="rId21"/>
    <p:sldId id="290" r:id="rId22"/>
    <p:sldId id="293" r:id="rId23"/>
    <p:sldId id="266" r:id="rId24"/>
    <p:sldId id="268" r:id="rId25"/>
    <p:sldId id="292" r:id="rId26"/>
    <p:sldId id="297" r:id="rId27"/>
    <p:sldId id="306" r:id="rId28"/>
    <p:sldId id="294" r:id="rId29"/>
    <p:sldId id="295" r:id="rId30"/>
    <p:sldId id="270" r:id="rId31"/>
    <p:sldId id="296" r:id="rId32"/>
    <p:sldId id="308" r:id="rId33"/>
    <p:sldId id="298" r:id="rId34"/>
    <p:sldId id="299" r:id="rId35"/>
    <p:sldId id="300" r:id="rId36"/>
    <p:sldId id="307" r:id="rId37"/>
    <p:sldId id="301" r:id="rId38"/>
    <p:sldId id="302" r:id="rId39"/>
    <p:sldId id="303" r:id="rId40"/>
    <p:sldId id="304" r:id="rId41"/>
    <p:sldId id="305" r:id="rId42"/>
    <p:sldId id="269" r:id="rId43"/>
    <p:sldId id="271" r:id="rId44"/>
    <p:sldId id="309" r:id="rId45"/>
    <p:sldId id="313" r:id="rId46"/>
    <p:sldId id="311" r:id="rId47"/>
    <p:sldId id="312" r:id="rId48"/>
    <p:sldId id="310" r:id="rId49"/>
    <p:sldId id="314" r:id="rId50"/>
    <p:sldId id="273" r:id="rId51"/>
    <p:sldId id="272" r:id="rId52"/>
    <p:sldId id="315" r:id="rId53"/>
    <p:sldId id="316" r:id="rId54"/>
    <p:sldId id="27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ED7AF8-4B4D-8DCB-8465-5ACA3A4D9F1F}" v="173" dt="2021-06-30T12:54:12.448"/>
    <p1510:client id="{2D231AE4-568E-CF6C-B55F-06F7F16CAC90}" v="1" dt="2021-06-29T20:28:02.929"/>
    <p1510:client id="{3B90932C-EF14-70D9-3FC7-CE93C16216CF}" v="75" dt="2021-07-16T15:11:42.992"/>
    <p1510:client id="{9B25DD4E-34D5-F7FB-AB95-7EA25FCB1FE5}" v="9655" dt="2021-07-14T21:05:25.584"/>
    <p1510:client id="{EF3D88A0-94C1-7DB9-6D8D-7A096AABE2CE}" v="3" dt="2021-06-29T19:12:27.9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61"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47A42-FC7E-CF40-A784-E249D93C97C5}" type="datetimeFigureOut">
              <a:rPr lang="en-US" smtClean="0"/>
              <a:t>7/16/2021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25AFF-AF05-B648-9C49-9BA728694449}" type="slidenum">
              <a:rPr lang="en-US" smtClean="0"/>
              <a:t>‹#›</a:t>
            </a:fld>
            <a:endParaRPr lang="en-US"/>
          </a:p>
        </p:txBody>
      </p:sp>
    </p:spTree>
    <p:extLst>
      <p:ext uri="{BB962C8B-B14F-4D97-AF65-F5344CB8AC3E}">
        <p14:creationId xmlns:p14="http://schemas.microsoft.com/office/powerpoint/2010/main" val="232167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a:t>
            </a:fld>
            <a:endParaRPr lang="en-US"/>
          </a:p>
        </p:txBody>
      </p:sp>
    </p:spTree>
    <p:extLst>
      <p:ext uri="{BB962C8B-B14F-4D97-AF65-F5344CB8AC3E}">
        <p14:creationId xmlns:p14="http://schemas.microsoft.com/office/powerpoint/2010/main" val="2378133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10</a:t>
            </a:fld>
            <a:endParaRPr lang="en-US"/>
          </a:p>
        </p:txBody>
      </p:sp>
    </p:spTree>
    <p:extLst>
      <p:ext uri="{BB962C8B-B14F-4D97-AF65-F5344CB8AC3E}">
        <p14:creationId xmlns:p14="http://schemas.microsoft.com/office/powerpoint/2010/main" val="1035647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a:p>
            <a:pPr marL="171450" indent="-171450">
              <a:buFont typeface="Arial"/>
              <a:buChar char="•"/>
            </a:pPr>
            <a:endParaRPr lang="en-US" dirty="0">
              <a:cs typeface="Calibri"/>
            </a:endParaRPr>
          </a:p>
          <a:p>
            <a:pPr marL="171450" indent="-171450">
              <a:lnSpc>
                <a:spcPct val="95000"/>
              </a:lnSpc>
              <a:spcBef>
                <a:spcPts val="1400"/>
              </a:spcBef>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11</a:t>
            </a:fld>
            <a:endParaRPr lang="en-US"/>
          </a:p>
        </p:txBody>
      </p:sp>
    </p:spTree>
    <p:extLst>
      <p:ext uri="{BB962C8B-B14F-4D97-AF65-F5344CB8AC3E}">
        <p14:creationId xmlns:p14="http://schemas.microsoft.com/office/powerpoint/2010/main" val="18125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20000"/>
              </a:lnSpc>
            </a:pPr>
            <a:endParaRPr lang="en-US" dirty="0">
              <a:cs typeface="Calibri" panose="020F0502020204030204"/>
            </a:endParaRPr>
          </a:p>
          <a:p>
            <a:pPr marL="171450" lvl="1" indent="-171450">
              <a:buFont typeface="Arial"/>
              <a:buChar char="•"/>
            </a:pPr>
            <a:endParaRPr lang="en-US" dirty="0"/>
          </a:p>
          <a:p>
            <a:pPr marL="171450" lvl="1" indent="-171450">
              <a:buFont typeface="Arial"/>
              <a:buChar char="•"/>
            </a:pPr>
            <a:r>
              <a:rPr lang="en-US" dirty="0"/>
              <a:t>  </a:t>
            </a:r>
          </a:p>
          <a:p>
            <a:pPr marL="171450" indent="-171450">
              <a:lnSpc>
                <a:spcPct val="120000"/>
              </a:lnSpc>
              <a:buFont typeface="Arial"/>
              <a:buChar char="•"/>
            </a:pPr>
            <a:endParaRPr lang="en-US" dirty="0"/>
          </a:p>
          <a:p>
            <a:pPr marL="171450" lvl="1" indent="-171450">
              <a:lnSpc>
                <a:spcPct val="120000"/>
              </a:lnSpc>
              <a:buFont typeface="Arial"/>
              <a:buChar char="•"/>
            </a:pPr>
            <a:endParaRPr lang="en-US" dirty="0"/>
          </a:p>
          <a:p>
            <a:pPr marL="171450" indent="-171450">
              <a:buFont typeface="Arial"/>
              <a:buChar char="•"/>
            </a:pPr>
            <a:endParaRPr lang="en-US" dirty="0"/>
          </a:p>
          <a:p>
            <a:pPr marL="171450" indent="-171450">
              <a:buFont typeface="Arial"/>
              <a:buChar char="•"/>
            </a:pPr>
            <a:endParaRPr lang="en-US" dirty="0">
              <a:cs typeface="Calibri"/>
            </a:endParaRPr>
          </a:p>
          <a:p>
            <a:pPr marL="171450" indent="-171450">
              <a:buFont typeface="Arial"/>
              <a:buChar char="•"/>
            </a:pPr>
            <a:endParaRPr lang="en-US" dirty="0">
              <a:cs typeface="Calibri"/>
            </a:endParaRPr>
          </a:p>
          <a:p>
            <a:pPr marL="171450" indent="-171450">
              <a:buFont typeface="Arial"/>
              <a:buChar char="•"/>
            </a:pPr>
            <a:endParaRPr lang="en-US" dirty="0">
              <a:cs typeface="Calibri"/>
            </a:endParaRPr>
          </a:p>
          <a:p>
            <a:pPr marL="171450" indent="-171450">
              <a:lnSpc>
                <a:spcPct val="95000"/>
              </a:lnSpc>
              <a:spcBef>
                <a:spcPts val="1400"/>
              </a:spcBef>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12</a:t>
            </a:fld>
            <a:endParaRPr lang="en-US"/>
          </a:p>
        </p:txBody>
      </p:sp>
    </p:spTree>
    <p:extLst>
      <p:ext uri="{BB962C8B-B14F-4D97-AF65-F5344CB8AC3E}">
        <p14:creationId xmlns:p14="http://schemas.microsoft.com/office/powerpoint/2010/main" val="3320551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20000"/>
              </a:lnSpc>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13</a:t>
            </a:fld>
            <a:endParaRPr lang="en-US"/>
          </a:p>
        </p:txBody>
      </p:sp>
    </p:spTree>
    <p:extLst>
      <p:ext uri="{BB962C8B-B14F-4D97-AF65-F5344CB8AC3E}">
        <p14:creationId xmlns:p14="http://schemas.microsoft.com/office/powerpoint/2010/main" val="2835683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a:p>
            <a:pPr marL="171450" indent="-171450">
              <a:lnSpc>
                <a:spcPct val="120000"/>
              </a:lnSpc>
              <a:buFont typeface="Arial"/>
              <a:buChar char="•"/>
            </a:pPr>
            <a:endParaRPr lang="en-US" dirty="0"/>
          </a:p>
        </p:txBody>
      </p:sp>
      <p:sp>
        <p:nvSpPr>
          <p:cNvPr id="4" name="Slide Number Placeholder 3"/>
          <p:cNvSpPr>
            <a:spLocks noGrp="1"/>
          </p:cNvSpPr>
          <p:nvPr>
            <p:ph type="sldNum" sz="quarter" idx="5"/>
          </p:nvPr>
        </p:nvSpPr>
        <p:spPr/>
        <p:txBody>
          <a:bodyPr/>
          <a:lstStyle/>
          <a:p>
            <a:fld id="{14125AFF-AF05-B648-9C49-9BA728694449}" type="slidenum">
              <a:rPr lang="en-US" smtClean="0"/>
              <a:t>14</a:t>
            </a:fld>
            <a:endParaRPr lang="en-US"/>
          </a:p>
        </p:txBody>
      </p:sp>
    </p:spTree>
    <p:extLst>
      <p:ext uri="{BB962C8B-B14F-4D97-AF65-F5344CB8AC3E}">
        <p14:creationId xmlns:p14="http://schemas.microsoft.com/office/powerpoint/2010/main" val="3993784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15</a:t>
            </a:fld>
            <a:endParaRPr lang="en-US"/>
          </a:p>
        </p:txBody>
      </p:sp>
    </p:spTree>
    <p:extLst>
      <p:ext uri="{BB962C8B-B14F-4D97-AF65-F5344CB8AC3E}">
        <p14:creationId xmlns:p14="http://schemas.microsoft.com/office/powerpoint/2010/main" val="780661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16</a:t>
            </a:fld>
            <a:endParaRPr lang="en-US"/>
          </a:p>
        </p:txBody>
      </p:sp>
    </p:spTree>
    <p:extLst>
      <p:ext uri="{BB962C8B-B14F-4D97-AF65-F5344CB8AC3E}">
        <p14:creationId xmlns:p14="http://schemas.microsoft.com/office/powerpoint/2010/main" val="5967634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17</a:t>
            </a:fld>
            <a:endParaRPr lang="en-US"/>
          </a:p>
        </p:txBody>
      </p:sp>
    </p:spTree>
    <p:extLst>
      <p:ext uri="{BB962C8B-B14F-4D97-AF65-F5344CB8AC3E}">
        <p14:creationId xmlns:p14="http://schemas.microsoft.com/office/powerpoint/2010/main" val="1493727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18</a:t>
            </a:fld>
            <a:endParaRPr lang="en-US"/>
          </a:p>
        </p:txBody>
      </p:sp>
    </p:spTree>
    <p:extLst>
      <p:ext uri="{BB962C8B-B14F-4D97-AF65-F5344CB8AC3E}">
        <p14:creationId xmlns:p14="http://schemas.microsoft.com/office/powerpoint/2010/main" val="2040353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19</a:t>
            </a:fld>
            <a:endParaRPr lang="en-US"/>
          </a:p>
        </p:txBody>
      </p:sp>
    </p:spTree>
    <p:extLst>
      <p:ext uri="{BB962C8B-B14F-4D97-AF65-F5344CB8AC3E}">
        <p14:creationId xmlns:p14="http://schemas.microsoft.com/office/powerpoint/2010/main" val="307424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2</a:t>
            </a:fld>
            <a:endParaRPr lang="en-US"/>
          </a:p>
        </p:txBody>
      </p:sp>
    </p:spTree>
    <p:extLst>
      <p:ext uri="{BB962C8B-B14F-4D97-AF65-F5344CB8AC3E}">
        <p14:creationId xmlns:p14="http://schemas.microsoft.com/office/powerpoint/2010/main" val="1313383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20</a:t>
            </a:fld>
            <a:endParaRPr lang="en-US"/>
          </a:p>
        </p:txBody>
      </p:sp>
    </p:spTree>
    <p:extLst>
      <p:ext uri="{BB962C8B-B14F-4D97-AF65-F5344CB8AC3E}">
        <p14:creationId xmlns:p14="http://schemas.microsoft.com/office/powerpoint/2010/main" val="1553883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pPr marL="171450" indent="-171450">
              <a:buFont typeface="Arial" panose="020B0604020202020204" pitchFamily="34" charset="0"/>
              <a:buChar char="•"/>
            </a:pPr>
            <a:endParaRPr lang="en-US" dirty="0">
              <a:cs typeface="Calibri"/>
            </a:endParaRPr>
          </a:p>
          <a:p>
            <a:pPr marL="171450" indent="-171450">
              <a:buFont typeface="Arial" panose="020B0604020202020204" pitchFamily="34" charset="0"/>
              <a:buChar char="•"/>
            </a:pPr>
            <a:endParaRPr lang="en-US" dirty="0">
              <a:cs typeface="Calibri"/>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21</a:t>
            </a:fld>
            <a:endParaRPr lang="en-US"/>
          </a:p>
        </p:txBody>
      </p:sp>
    </p:spTree>
    <p:extLst>
      <p:ext uri="{BB962C8B-B14F-4D97-AF65-F5344CB8AC3E}">
        <p14:creationId xmlns:p14="http://schemas.microsoft.com/office/powerpoint/2010/main" val="24137707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a:p>
            <a:pPr marL="171450" indent="-171450">
              <a:buFont typeface="Arial"/>
              <a:buChar char="•"/>
            </a:pPr>
            <a:endParaRPr lang="en-US" dirty="0">
              <a:cs typeface="Calibri"/>
            </a:endParaRPr>
          </a:p>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22</a:t>
            </a:fld>
            <a:endParaRPr lang="en-US"/>
          </a:p>
        </p:txBody>
      </p:sp>
    </p:spTree>
    <p:extLst>
      <p:ext uri="{BB962C8B-B14F-4D97-AF65-F5344CB8AC3E}">
        <p14:creationId xmlns:p14="http://schemas.microsoft.com/office/powerpoint/2010/main" val="3234660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20000"/>
              </a:lnSpc>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23</a:t>
            </a:fld>
            <a:endParaRPr lang="en-US"/>
          </a:p>
        </p:txBody>
      </p:sp>
    </p:spTree>
    <p:extLst>
      <p:ext uri="{BB962C8B-B14F-4D97-AF65-F5344CB8AC3E}">
        <p14:creationId xmlns:p14="http://schemas.microsoft.com/office/powerpoint/2010/main" val="743778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marL="608965" lvl="1">
              <a:defRP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24</a:t>
            </a:fld>
            <a:endParaRPr lang="en-US"/>
          </a:p>
        </p:txBody>
      </p:sp>
    </p:spTree>
    <p:extLst>
      <p:ext uri="{BB962C8B-B14F-4D97-AF65-F5344CB8AC3E}">
        <p14:creationId xmlns:p14="http://schemas.microsoft.com/office/powerpoint/2010/main" val="3634848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a:endParaRPr>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14125AFF-AF05-B648-9C49-9BA728694449}" type="slidenum">
              <a:rPr lang="en-US" smtClean="0"/>
              <a:t>25</a:t>
            </a:fld>
            <a:endParaRPr lang="en-US"/>
          </a:p>
        </p:txBody>
      </p:sp>
    </p:spTree>
    <p:extLst>
      <p:ext uri="{BB962C8B-B14F-4D97-AF65-F5344CB8AC3E}">
        <p14:creationId xmlns:p14="http://schemas.microsoft.com/office/powerpoint/2010/main" val="146980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cs typeface="Calibri"/>
            </a:endParaRP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14125AFF-AF05-B648-9C49-9BA728694449}" type="slidenum">
              <a:rPr lang="en-US" smtClean="0"/>
              <a:t>26</a:t>
            </a:fld>
            <a:endParaRPr lang="en-US"/>
          </a:p>
        </p:txBody>
      </p:sp>
    </p:spTree>
    <p:extLst>
      <p:ext uri="{BB962C8B-B14F-4D97-AF65-F5344CB8AC3E}">
        <p14:creationId xmlns:p14="http://schemas.microsoft.com/office/powerpoint/2010/main" val="828051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14125AFF-AF05-B648-9C49-9BA728694449}" type="slidenum">
              <a:rPr lang="en-US" smtClean="0"/>
              <a:t>27</a:t>
            </a:fld>
            <a:endParaRPr lang="en-US"/>
          </a:p>
        </p:txBody>
      </p:sp>
    </p:spTree>
    <p:extLst>
      <p:ext uri="{BB962C8B-B14F-4D97-AF65-F5344CB8AC3E}">
        <p14:creationId xmlns:p14="http://schemas.microsoft.com/office/powerpoint/2010/main" val="2202077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lvl="1">
              <a:defRPr/>
            </a:pPr>
            <a:endParaRPr lang="en-US" dirty="0"/>
          </a:p>
        </p:txBody>
      </p:sp>
      <p:sp>
        <p:nvSpPr>
          <p:cNvPr id="4" name="Slide Number Placeholder 3"/>
          <p:cNvSpPr>
            <a:spLocks noGrp="1"/>
          </p:cNvSpPr>
          <p:nvPr>
            <p:ph type="sldNum" sz="quarter" idx="5"/>
          </p:nvPr>
        </p:nvSpPr>
        <p:spPr/>
        <p:txBody>
          <a:bodyPr/>
          <a:lstStyle/>
          <a:p>
            <a:fld id="{14125AFF-AF05-B648-9C49-9BA728694449}" type="slidenum">
              <a:rPr lang="en-US" smtClean="0"/>
              <a:t>28</a:t>
            </a:fld>
            <a:endParaRPr lang="en-US"/>
          </a:p>
        </p:txBody>
      </p:sp>
    </p:spTree>
    <p:extLst>
      <p:ext uri="{BB962C8B-B14F-4D97-AF65-F5344CB8AC3E}">
        <p14:creationId xmlns:p14="http://schemas.microsoft.com/office/powerpoint/2010/main" val="499012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29</a:t>
            </a:fld>
            <a:endParaRPr lang="en-US"/>
          </a:p>
        </p:txBody>
      </p:sp>
    </p:spTree>
    <p:extLst>
      <p:ext uri="{BB962C8B-B14F-4D97-AF65-F5344CB8AC3E}">
        <p14:creationId xmlns:p14="http://schemas.microsoft.com/office/powerpoint/2010/main" val="629212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a:p>
            <a:endParaRPr lang="en-US"/>
          </a:p>
        </p:txBody>
      </p:sp>
      <p:sp>
        <p:nvSpPr>
          <p:cNvPr id="4" name="Slide Number Placeholder 3"/>
          <p:cNvSpPr>
            <a:spLocks noGrp="1"/>
          </p:cNvSpPr>
          <p:nvPr>
            <p:ph type="sldNum" sz="quarter" idx="5"/>
          </p:nvPr>
        </p:nvSpPr>
        <p:spPr/>
        <p:txBody>
          <a:bodyPr/>
          <a:lstStyle/>
          <a:p>
            <a:fld id="{14125AFF-AF05-B648-9C49-9BA728694449}" type="slidenum">
              <a:rPr lang="en-US" smtClean="0"/>
              <a:t>3</a:t>
            </a:fld>
            <a:endParaRPr lang="en-US"/>
          </a:p>
        </p:txBody>
      </p:sp>
    </p:spTree>
    <p:extLst>
      <p:ext uri="{BB962C8B-B14F-4D97-AF65-F5344CB8AC3E}">
        <p14:creationId xmlns:p14="http://schemas.microsoft.com/office/powerpoint/2010/main" val="40566950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lvl="1">
              <a:defRPr/>
            </a:pPr>
            <a:endParaRPr lang="en-US" dirty="0"/>
          </a:p>
        </p:txBody>
      </p:sp>
      <p:sp>
        <p:nvSpPr>
          <p:cNvPr id="4" name="Slide Number Placeholder 3"/>
          <p:cNvSpPr>
            <a:spLocks noGrp="1"/>
          </p:cNvSpPr>
          <p:nvPr>
            <p:ph type="sldNum" sz="quarter" idx="5"/>
          </p:nvPr>
        </p:nvSpPr>
        <p:spPr/>
        <p:txBody>
          <a:bodyPr/>
          <a:lstStyle/>
          <a:p>
            <a:fld id="{14125AFF-AF05-B648-9C49-9BA728694449}" type="slidenum">
              <a:rPr lang="en-US" smtClean="0"/>
              <a:t>30</a:t>
            </a:fld>
            <a:endParaRPr lang="en-US"/>
          </a:p>
        </p:txBody>
      </p:sp>
    </p:spTree>
    <p:extLst>
      <p:ext uri="{BB962C8B-B14F-4D97-AF65-F5344CB8AC3E}">
        <p14:creationId xmlns:p14="http://schemas.microsoft.com/office/powerpoint/2010/main" val="2793286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marL="608965" lvl="1">
              <a:defRPr/>
            </a:pPr>
            <a:r>
              <a:rPr lang="en-US"/>
              <a:t> </a:t>
            </a:r>
            <a:endParaRPr lang="en-US" dirty="0"/>
          </a:p>
          <a:p>
            <a:pPr marL="608965" marR="0" lvl="1" indent="0" algn="l" defTabSz="914400">
              <a:lnSpc>
                <a:spcPct val="100000"/>
              </a:lnSpc>
              <a:spcBef>
                <a:spcPts val="0"/>
              </a:spcBef>
              <a:spcAft>
                <a:spcPts val="0"/>
              </a:spcAft>
              <a:buNone/>
              <a:tabLst/>
              <a:defRPr/>
            </a:pPr>
            <a:endParaRPr lang="en-US" kern="1200" dirty="0">
              <a:effectLst/>
            </a:endParaRPr>
          </a:p>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31</a:t>
            </a:fld>
            <a:endParaRPr lang="en-US"/>
          </a:p>
        </p:txBody>
      </p:sp>
    </p:spTree>
    <p:extLst>
      <p:ext uri="{BB962C8B-B14F-4D97-AF65-F5344CB8AC3E}">
        <p14:creationId xmlns:p14="http://schemas.microsoft.com/office/powerpoint/2010/main" val="37406640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1"/>
            <a:endParaRPr lang="en-US" sz="2400"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32</a:t>
            </a:fld>
            <a:endParaRPr lang="en-US"/>
          </a:p>
        </p:txBody>
      </p:sp>
    </p:spTree>
    <p:extLst>
      <p:ext uri="{BB962C8B-B14F-4D97-AF65-F5344CB8AC3E}">
        <p14:creationId xmlns:p14="http://schemas.microsoft.com/office/powerpoint/2010/main" val="26749453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lvl="1">
              <a:defRPr/>
            </a:pPr>
            <a:endParaRPr lang="en-US" dirty="0"/>
          </a:p>
        </p:txBody>
      </p:sp>
      <p:sp>
        <p:nvSpPr>
          <p:cNvPr id="4" name="Slide Number Placeholder 3"/>
          <p:cNvSpPr>
            <a:spLocks noGrp="1"/>
          </p:cNvSpPr>
          <p:nvPr>
            <p:ph type="sldNum" sz="quarter" idx="5"/>
          </p:nvPr>
        </p:nvSpPr>
        <p:spPr/>
        <p:txBody>
          <a:bodyPr/>
          <a:lstStyle/>
          <a:p>
            <a:fld id="{14125AFF-AF05-B648-9C49-9BA728694449}" type="slidenum">
              <a:rPr lang="en-US" smtClean="0"/>
              <a:t>33</a:t>
            </a:fld>
            <a:endParaRPr lang="en-US"/>
          </a:p>
        </p:txBody>
      </p:sp>
    </p:spTree>
    <p:extLst>
      <p:ext uri="{BB962C8B-B14F-4D97-AF65-F5344CB8AC3E}">
        <p14:creationId xmlns:p14="http://schemas.microsoft.com/office/powerpoint/2010/main" val="615097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marL="608965" lvl="1">
              <a:defRPr/>
            </a:pPr>
            <a:endParaRPr lang="en-US" dirty="0">
              <a:cs typeface="Calibri"/>
            </a:endParaRPr>
          </a:p>
          <a:p>
            <a:pPr marL="608965" marR="0" lvl="1" indent="0" algn="l" defTabSz="914400">
              <a:lnSpc>
                <a:spcPct val="100000"/>
              </a:lnSpc>
              <a:spcBef>
                <a:spcPts val="0"/>
              </a:spcBef>
              <a:spcAft>
                <a:spcPts val="0"/>
              </a:spcAft>
              <a:buNone/>
              <a:tabLst/>
              <a:defRPr/>
            </a:pPr>
            <a:endParaRPr lang="en-US" kern="1200" dirty="0">
              <a:effectLst/>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34</a:t>
            </a:fld>
            <a:endParaRPr lang="en-US"/>
          </a:p>
        </p:txBody>
      </p:sp>
    </p:spTree>
    <p:extLst>
      <p:ext uri="{BB962C8B-B14F-4D97-AF65-F5344CB8AC3E}">
        <p14:creationId xmlns:p14="http://schemas.microsoft.com/office/powerpoint/2010/main" val="9556708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35</a:t>
            </a:fld>
            <a:endParaRPr lang="en-US"/>
          </a:p>
        </p:txBody>
      </p:sp>
    </p:spTree>
    <p:extLst>
      <p:ext uri="{BB962C8B-B14F-4D97-AF65-F5344CB8AC3E}">
        <p14:creationId xmlns:p14="http://schemas.microsoft.com/office/powerpoint/2010/main" val="40471054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marL="608965" lvl="1">
              <a:defRPr/>
            </a:pPr>
            <a:r>
              <a:rPr lang="en-US" dirty="0"/>
              <a:t> </a:t>
            </a:r>
          </a:p>
          <a:p>
            <a:pPr marL="608965" lvl="1">
              <a:defRPr/>
            </a:pPr>
            <a:endParaRPr lang="en-US" dirty="0"/>
          </a:p>
        </p:txBody>
      </p:sp>
      <p:sp>
        <p:nvSpPr>
          <p:cNvPr id="4" name="Slide Number Placeholder 3"/>
          <p:cNvSpPr>
            <a:spLocks noGrp="1"/>
          </p:cNvSpPr>
          <p:nvPr>
            <p:ph type="sldNum" sz="quarter" idx="5"/>
          </p:nvPr>
        </p:nvSpPr>
        <p:spPr/>
        <p:txBody>
          <a:bodyPr/>
          <a:lstStyle/>
          <a:p>
            <a:fld id="{14125AFF-AF05-B648-9C49-9BA728694449}" type="slidenum">
              <a:rPr lang="en-US" smtClean="0"/>
              <a:t>36</a:t>
            </a:fld>
            <a:endParaRPr lang="en-US"/>
          </a:p>
        </p:txBody>
      </p:sp>
    </p:spTree>
    <p:extLst>
      <p:ext uri="{BB962C8B-B14F-4D97-AF65-F5344CB8AC3E}">
        <p14:creationId xmlns:p14="http://schemas.microsoft.com/office/powerpoint/2010/main" val="34586946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marL="608965" lvl="1">
              <a:defRPr/>
            </a:pPr>
            <a:r>
              <a:rPr lang="en-US" dirty="0"/>
              <a:t> </a:t>
            </a:r>
          </a:p>
          <a:p>
            <a:pPr>
              <a:defRPr/>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37</a:t>
            </a:fld>
            <a:endParaRPr lang="en-US"/>
          </a:p>
        </p:txBody>
      </p:sp>
    </p:spTree>
    <p:extLst>
      <p:ext uri="{BB962C8B-B14F-4D97-AF65-F5344CB8AC3E}">
        <p14:creationId xmlns:p14="http://schemas.microsoft.com/office/powerpoint/2010/main" val="9175634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400" dirty="0">
              <a:cs typeface="Calibri"/>
            </a:endParaRPr>
          </a:p>
          <a:p>
            <a:pPr marL="608965" lvl="1">
              <a:defRP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38</a:t>
            </a:fld>
            <a:endParaRPr lang="en-US"/>
          </a:p>
        </p:txBody>
      </p:sp>
    </p:spTree>
    <p:extLst>
      <p:ext uri="{BB962C8B-B14F-4D97-AF65-F5344CB8AC3E}">
        <p14:creationId xmlns:p14="http://schemas.microsoft.com/office/powerpoint/2010/main" val="14936383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Work as a group to fill in the pieces. Go through Worksheet #2 and Potential Sources of Income; let groups decide how much they might need for their library communities. Based</a:t>
            </a:r>
            <a:r>
              <a:rPr lang="en-US" sz="1200" kern="1200" baseline="0" dirty="0">
                <a:solidFill>
                  <a:schemeClr val="tx1"/>
                </a:solidFill>
                <a:effectLst/>
                <a:latin typeface="+mn-lt"/>
                <a:ea typeface="+mn-ea"/>
                <a:cs typeface="+mn-cs"/>
              </a:rPr>
              <a:t> on their town, they should guesstimate a budget and the sources for that budget.</a:t>
            </a:r>
            <a:endParaRPr lang="en-US" sz="1200" kern="1200" dirty="0">
              <a:solidFill>
                <a:schemeClr val="tx1"/>
              </a:solidFill>
              <a:effectLst/>
              <a:latin typeface="+mn-lt"/>
              <a:ea typeface="+mn-ea"/>
              <a:cs typeface="+mn-cs"/>
            </a:endParaRPr>
          </a:p>
          <a:p>
            <a:pPr>
              <a:buFont typeface="Arial" panose="020B0604020202020204" pitchFamily="34" charset="0"/>
              <a:buChar char="•"/>
            </a:pPr>
            <a:endParaRPr lang="en-US" sz="1200"/>
          </a:p>
          <a:p>
            <a:endParaRPr lang="en-US"/>
          </a:p>
        </p:txBody>
      </p:sp>
      <p:sp>
        <p:nvSpPr>
          <p:cNvPr id="4" name="Slide Number Placeholder 3"/>
          <p:cNvSpPr>
            <a:spLocks noGrp="1"/>
          </p:cNvSpPr>
          <p:nvPr>
            <p:ph type="sldNum" sz="quarter" idx="5"/>
          </p:nvPr>
        </p:nvSpPr>
        <p:spPr/>
        <p:txBody>
          <a:bodyPr/>
          <a:lstStyle/>
          <a:p>
            <a:fld id="{14125AFF-AF05-B648-9C49-9BA728694449}" type="slidenum">
              <a:rPr lang="en-US" smtClean="0"/>
              <a:t>39</a:t>
            </a:fld>
            <a:endParaRPr lang="en-US"/>
          </a:p>
        </p:txBody>
      </p:sp>
    </p:spTree>
    <p:extLst>
      <p:ext uri="{BB962C8B-B14F-4D97-AF65-F5344CB8AC3E}">
        <p14:creationId xmlns:p14="http://schemas.microsoft.com/office/powerpoint/2010/main" val="39684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4125AFF-AF05-B648-9C49-9BA728694449}" type="slidenum">
              <a:rPr lang="en-US" smtClean="0"/>
              <a:t>4</a:t>
            </a:fld>
            <a:endParaRPr lang="en-US"/>
          </a:p>
        </p:txBody>
      </p:sp>
    </p:spTree>
    <p:extLst>
      <p:ext uri="{BB962C8B-B14F-4D97-AF65-F5344CB8AC3E}">
        <p14:creationId xmlns:p14="http://schemas.microsoft.com/office/powerpoint/2010/main" val="34558251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40</a:t>
            </a:fld>
            <a:endParaRPr lang="en-US"/>
          </a:p>
        </p:txBody>
      </p:sp>
    </p:spTree>
    <p:extLst>
      <p:ext uri="{BB962C8B-B14F-4D97-AF65-F5344CB8AC3E}">
        <p14:creationId xmlns:p14="http://schemas.microsoft.com/office/powerpoint/2010/main" val="1531731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41</a:t>
            </a:fld>
            <a:endParaRPr lang="en-US"/>
          </a:p>
        </p:txBody>
      </p:sp>
    </p:spTree>
    <p:extLst>
      <p:ext uri="{BB962C8B-B14F-4D97-AF65-F5344CB8AC3E}">
        <p14:creationId xmlns:p14="http://schemas.microsoft.com/office/powerpoint/2010/main" val="41320825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42</a:t>
            </a:fld>
            <a:endParaRPr lang="en-US"/>
          </a:p>
        </p:txBody>
      </p:sp>
    </p:spTree>
    <p:extLst>
      <p:ext uri="{BB962C8B-B14F-4D97-AF65-F5344CB8AC3E}">
        <p14:creationId xmlns:p14="http://schemas.microsoft.com/office/powerpoint/2010/main" val="8061160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3210" indent="-283210">
              <a:buFont typeface="Arial,Sans-Serif"/>
              <a:buChar char="•"/>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43</a:t>
            </a:fld>
            <a:endParaRPr lang="en-US"/>
          </a:p>
        </p:txBody>
      </p:sp>
    </p:spTree>
    <p:extLst>
      <p:ext uri="{BB962C8B-B14F-4D97-AF65-F5344CB8AC3E}">
        <p14:creationId xmlns:p14="http://schemas.microsoft.com/office/powerpoint/2010/main" val="16494791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44</a:t>
            </a:fld>
            <a:endParaRPr lang="en-US"/>
          </a:p>
        </p:txBody>
      </p:sp>
    </p:spTree>
    <p:extLst>
      <p:ext uri="{BB962C8B-B14F-4D97-AF65-F5344CB8AC3E}">
        <p14:creationId xmlns:p14="http://schemas.microsoft.com/office/powerpoint/2010/main" val="14604412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panose="020F0502020204030204"/>
            </a:endParaRPr>
          </a:p>
          <a:p>
            <a:pPr marL="212090" lvl="2" indent="-212090">
              <a:lnSpc>
                <a:spcPct val="120000"/>
              </a:lnSpc>
              <a:buFont typeface="Courier New,monospace"/>
              <a:buChar char="o"/>
            </a:pPr>
            <a:endParaRPr lang="en-US" dirty="0"/>
          </a:p>
          <a:p>
            <a:pPr marL="1085850" lvl="3" indent="-171450">
              <a:lnSpc>
                <a:spcPct val="120000"/>
              </a:lnSpc>
              <a:buFont typeface="Arial"/>
              <a:buChar char="•"/>
            </a:pPr>
            <a:endParaRPr lang="en-US" dirty="0"/>
          </a:p>
          <a:p>
            <a:pPr marL="1085850" indent="-171450">
              <a:buFont typeface="Arial"/>
              <a:buChar char="•"/>
            </a:pPr>
            <a:endParaRPr lang="en-US" dirty="0"/>
          </a:p>
          <a:p>
            <a:pPr marL="171450" indent="-171450">
              <a:buFont typeface="Arial"/>
              <a:buChar char="•"/>
            </a:pPr>
            <a:endParaRPr lang="en-US" dirty="0">
              <a:cs typeface="Calibri"/>
            </a:endParaRPr>
          </a:p>
          <a:p>
            <a:pPr marL="171450" indent="-171450">
              <a:lnSpc>
                <a:spcPct val="95000"/>
              </a:lnSpc>
              <a:spcBef>
                <a:spcPts val="1400"/>
              </a:spcBef>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45</a:t>
            </a:fld>
            <a:endParaRPr lang="en-US"/>
          </a:p>
        </p:txBody>
      </p:sp>
    </p:spTree>
    <p:extLst>
      <p:ext uri="{BB962C8B-B14F-4D97-AF65-F5344CB8AC3E}">
        <p14:creationId xmlns:p14="http://schemas.microsoft.com/office/powerpoint/2010/main" val="1567730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46</a:t>
            </a:fld>
            <a:endParaRPr lang="en-US"/>
          </a:p>
        </p:txBody>
      </p:sp>
    </p:spTree>
    <p:extLst>
      <p:ext uri="{BB962C8B-B14F-4D97-AF65-F5344CB8AC3E}">
        <p14:creationId xmlns:p14="http://schemas.microsoft.com/office/powerpoint/2010/main" val="21437178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95000"/>
              </a:lnSpc>
              <a:spcBef>
                <a:spcPts val="1400"/>
              </a:spcBef>
              <a:buFont typeface="Arial"/>
              <a:buChar char="•"/>
              <a:defRPr/>
            </a:pPr>
            <a:endParaRPr lang="en-US" dirty="0">
              <a:cs typeface="Calibri"/>
            </a:endParaRPr>
          </a:p>
          <a:p>
            <a:pPr>
              <a:defRP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47</a:t>
            </a:fld>
            <a:endParaRPr lang="en-US"/>
          </a:p>
        </p:txBody>
      </p:sp>
    </p:spTree>
    <p:extLst>
      <p:ext uri="{BB962C8B-B14F-4D97-AF65-F5344CB8AC3E}">
        <p14:creationId xmlns:p14="http://schemas.microsoft.com/office/powerpoint/2010/main" val="33508044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48</a:t>
            </a:fld>
            <a:endParaRPr lang="en-US"/>
          </a:p>
        </p:txBody>
      </p:sp>
    </p:spTree>
    <p:extLst>
      <p:ext uri="{BB962C8B-B14F-4D97-AF65-F5344CB8AC3E}">
        <p14:creationId xmlns:p14="http://schemas.microsoft.com/office/powerpoint/2010/main" val="28604090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49</a:t>
            </a:fld>
            <a:endParaRPr lang="en-US"/>
          </a:p>
        </p:txBody>
      </p:sp>
    </p:spTree>
    <p:extLst>
      <p:ext uri="{BB962C8B-B14F-4D97-AF65-F5344CB8AC3E}">
        <p14:creationId xmlns:p14="http://schemas.microsoft.com/office/powerpoint/2010/main" val="6434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0"/>
            <a:endParaRPr lang="en-US" dirty="0">
              <a:cs typeface="Calibri"/>
            </a:endParaRPr>
          </a:p>
          <a:p>
            <a:pPr marL="171450" indent="-171450">
              <a:lnSpc>
                <a:spcPct val="95000"/>
              </a:lnSpc>
              <a:spcBef>
                <a:spcPts val="1400"/>
              </a:spcBef>
              <a:buFont typeface="Arial"/>
              <a:buChar char="•"/>
            </a:pPr>
            <a:endParaRPr lang="en-US" dirty="0">
              <a:cs typeface="Calibri"/>
            </a:endParaRPr>
          </a:p>
          <a:p>
            <a:pPr marL="171450" indent="-171450">
              <a:lnSpc>
                <a:spcPct val="95000"/>
              </a:lnSpc>
              <a:spcBef>
                <a:spcPts val="1400"/>
              </a:spcBef>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5</a:t>
            </a:fld>
            <a:endParaRPr lang="en-US"/>
          </a:p>
        </p:txBody>
      </p:sp>
    </p:spTree>
    <p:extLst>
      <p:ext uri="{BB962C8B-B14F-4D97-AF65-F5344CB8AC3E}">
        <p14:creationId xmlns:p14="http://schemas.microsoft.com/office/powerpoint/2010/main" val="25334145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50</a:t>
            </a:fld>
            <a:endParaRPr lang="en-US"/>
          </a:p>
        </p:txBody>
      </p:sp>
    </p:spTree>
    <p:extLst>
      <p:ext uri="{BB962C8B-B14F-4D97-AF65-F5344CB8AC3E}">
        <p14:creationId xmlns:p14="http://schemas.microsoft.com/office/powerpoint/2010/main" val="17506780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cs typeface="Calibri" panose="020F0502020204030204"/>
            </a:endParaRPr>
          </a:p>
          <a:p>
            <a:endParaRPr lang="en-US" dirty="0">
              <a:cs typeface="Calibri" panose="020F0502020204030204"/>
            </a:endParaRPr>
          </a:p>
          <a:p>
            <a:endParaRPr lang="en-US" dirty="0">
              <a:cs typeface="Calibri" panose="020F0502020204030204"/>
            </a:endParaRPr>
          </a:p>
          <a:p>
            <a:endParaRPr lang="en-US" dirty="0">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51</a:t>
            </a:fld>
            <a:endParaRPr lang="en-US"/>
          </a:p>
        </p:txBody>
      </p:sp>
    </p:spTree>
    <p:extLst>
      <p:ext uri="{BB962C8B-B14F-4D97-AF65-F5344CB8AC3E}">
        <p14:creationId xmlns:p14="http://schemas.microsoft.com/office/powerpoint/2010/main" val="3473205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6</a:t>
            </a:fld>
            <a:endParaRPr lang="en-US"/>
          </a:p>
        </p:txBody>
      </p:sp>
    </p:spTree>
    <p:extLst>
      <p:ext uri="{BB962C8B-B14F-4D97-AF65-F5344CB8AC3E}">
        <p14:creationId xmlns:p14="http://schemas.microsoft.com/office/powerpoint/2010/main" val="124967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7</a:t>
            </a:fld>
            <a:endParaRPr lang="en-US"/>
          </a:p>
        </p:txBody>
      </p:sp>
    </p:spTree>
    <p:extLst>
      <p:ext uri="{BB962C8B-B14F-4D97-AF65-F5344CB8AC3E}">
        <p14:creationId xmlns:p14="http://schemas.microsoft.com/office/powerpoint/2010/main" val="34268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125AFF-AF05-B648-9C49-9BA728694449}" type="slidenum">
              <a:rPr lang="en-US" smtClean="0"/>
              <a:t>8</a:t>
            </a:fld>
            <a:endParaRPr lang="en-US"/>
          </a:p>
        </p:txBody>
      </p:sp>
    </p:spTree>
    <p:extLst>
      <p:ext uri="{BB962C8B-B14F-4D97-AF65-F5344CB8AC3E}">
        <p14:creationId xmlns:p14="http://schemas.microsoft.com/office/powerpoint/2010/main" val="4085763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cs typeface="Calibri"/>
            </a:endParaRPr>
          </a:p>
          <a:p>
            <a:pPr marL="171450" indent="-171450">
              <a:lnSpc>
                <a:spcPct val="95000"/>
              </a:lnSpc>
              <a:spcBef>
                <a:spcPts val="1400"/>
              </a:spcBef>
              <a:buFont typeface="Arial"/>
              <a:buChar char="•"/>
            </a:pPr>
            <a:endParaRPr lang="en-US" dirty="0">
              <a:cs typeface="Calibri"/>
            </a:endParaRPr>
          </a:p>
        </p:txBody>
      </p:sp>
      <p:sp>
        <p:nvSpPr>
          <p:cNvPr id="4" name="Slide Number Placeholder 3"/>
          <p:cNvSpPr>
            <a:spLocks noGrp="1"/>
          </p:cNvSpPr>
          <p:nvPr>
            <p:ph type="sldNum" sz="quarter" idx="5"/>
          </p:nvPr>
        </p:nvSpPr>
        <p:spPr/>
        <p:txBody>
          <a:bodyPr/>
          <a:lstStyle/>
          <a:p>
            <a:fld id="{14125AFF-AF05-B648-9C49-9BA728694449}" type="slidenum">
              <a:rPr lang="en-US" smtClean="0"/>
              <a:t>9</a:t>
            </a:fld>
            <a:endParaRPr lang="en-US"/>
          </a:p>
        </p:txBody>
      </p:sp>
    </p:spTree>
    <p:extLst>
      <p:ext uri="{BB962C8B-B14F-4D97-AF65-F5344CB8AC3E}">
        <p14:creationId xmlns:p14="http://schemas.microsoft.com/office/powerpoint/2010/main" val="363788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3ADE-0032-214D-829F-C668780269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5731A1-4DEA-FD4F-8046-F05E0A470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AF5003-0590-5948-A451-44B7794CA7F5}"/>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5" name="Footer Placeholder 4">
            <a:extLst>
              <a:ext uri="{FF2B5EF4-FFF2-40B4-BE49-F238E27FC236}">
                <a16:creationId xmlns:a16="http://schemas.microsoft.com/office/drawing/2014/main" id="{D738F8B3-15B0-D846-A952-9AFC972F1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04718-90E4-7243-96CC-61F41DE31332}"/>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257133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0E92-24F6-A04A-8EBB-D2352BF6B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A4D970-CE27-CE4F-8967-B6F6C89CD7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96CC49-9CF0-FA4A-9819-FA69A46D9809}"/>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5" name="Footer Placeholder 4">
            <a:extLst>
              <a:ext uri="{FF2B5EF4-FFF2-40B4-BE49-F238E27FC236}">
                <a16:creationId xmlns:a16="http://schemas.microsoft.com/office/drawing/2014/main" id="{D5A0B883-2A24-E344-8339-7038AFCA58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E01F62-ABEC-8544-AF2A-5A48D931AC5A}"/>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1256890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97E40D-DF25-DC42-ADCF-34B1B30044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7A5510-46B6-E744-9415-CE7AA223AE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88300B-6E94-634B-AE98-8FE097044431}"/>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5" name="Footer Placeholder 4">
            <a:extLst>
              <a:ext uri="{FF2B5EF4-FFF2-40B4-BE49-F238E27FC236}">
                <a16:creationId xmlns:a16="http://schemas.microsoft.com/office/drawing/2014/main" id="{19165250-CDE3-534F-925C-8B22D1E49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C0BB4-B011-0044-9734-36AC93EA5059}"/>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103225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15AD-920D-4F48-9882-685FFF82B7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C0545E-D892-4748-BB01-86C6771BEC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F603C-8CE4-2649-BBE6-C4919CA1A2A4}"/>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5" name="Footer Placeholder 4">
            <a:extLst>
              <a:ext uri="{FF2B5EF4-FFF2-40B4-BE49-F238E27FC236}">
                <a16:creationId xmlns:a16="http://schemas.microsoft.com/office/drawing/2014/main" id="{9A8A0D36-B539-9F42-80B9-52352971CC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5EE5A-5E48-3241-BA47-16C193B88DFC}"/>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317620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512CE-A7A7-F04D-A593-445A8644BA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CA6B44-1419-D44A-923A-25C2908D8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84F40E-C3DB-2043-81D1-90F3B5DC605F}"/>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5" name="Footer Placeholder 4">
            <a:extLst>
              <a:ext uri="{FF2B5EF4-FFF2-40B4-BE49-F238E27FC236}">
                <a16:creationId xmlns:a16="http://schemas.microsoft.com/office/drawing/2014/main" id="{0DDAB4D2-B40A-264B-B284-AF534417E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FA5E1-856F-BC47-A39C-C2A27AF57E18}"/>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196344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C147-3A35-7044-9A54-6EDE6BD333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863495-23FD-2346-B2F7-ABEA25C2B2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E27524-6418-804E-9C6B-A5FDF9D265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138D75-22F2-8642-99DE-17ED339EA476}"/>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6" name="Footer Placeholder 5">
            <a:extLst>
              <a:ext uri="{FF2B5EF4-FFF2-40B4-BE49-F238E27FC236}">
                <a16:creationId xmlns:a16="http://schemas.microsoft.com/office/drawing/2014/main" id="{28DF3CE4-A7B1-E142-AAF1-A7E8E88F24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99280F-117D-9340-9943-65CA1929D451}"/>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268806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D1D7-D8F0-1646-8B39-A288B274D9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6E7F97-EF95-9D42-AE03-1505ED80E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37E0FD-CC0A-CE4C-943B-F846B1874A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5B6155-192D-AD4D-B275-38B452F964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651227-977D-C948-9028-CD34CCC898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31A225-A845-1E43-A6DC-8635C5BD30BD}"/>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8" name="Footer Placeholder 7">
            <a:extLst>
              <a:ext uri="{FF2B5EF4-FFF2-40B4-BE49-F238E27FC236}">
                <a16:creationId xmlns:a16="http://schemas.microsoft.com/office/drawing/2014/main" id="{6C887CB1-402A-EE41-846F-CA6998248F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D3A15E-17F8-9047-8DC6-8F76B653A267}"/>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1216421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08417-8959-2940-A91F-3FA4592F2E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AC6859-FFC5-1C4D-95E1-EDA5F033E13B}"/>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4" name="Footer Placeholder 3">
            <a:extLst>
              <a:ext uri="{FF2B5EF4-FFF2-40B4-BE49-F238E27FC236}">
                <a16:creationId xmlns:a16="http://schemas.microsoft.com/office/drawing/2014/main" id="{6D95B5E2-347A-F04F-A937-785C159A84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A4EF20-6012-AE4D-A598-22902124769D}"/>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3979131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2EA262-A3B1-154B-87B1-1DFEA593BBE9}"/>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3" name="Footer Placeholder 2">
            <a:extLst>
              <a:ext uri="{FF2B5EF4-FFF2-40B4-BE49-F238E27FC236}">
                <a16:creationId xmlns:a16="http://schemas.microsoft.com/office/drawing/2014/main" id="{61D66F39-025F-3A4A-835E-47FF5CD1B5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E79D4F-A193-DA47-8167-66B2296A89AE}"/>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312098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96B85-67FB-214E-AC21-ACC0129DDA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270E86-D9FA-8B48-8673-29A3B758C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F10CE4-620C-0447-90AD-16994EB6D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9636-F9D3-5A46-B24B-426BBAC01A50}"/>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6" name="Footer Placeholder 5">
            <a:extLst>
              <a:ext uri="{FF2B5EF4-FFF2-40B4-BE49-F238E27FC236}">
                <a16:creationId xmlns:a16="http://schemas.microsoft.com/office/drawing/2014/main" id="{09AAB8AD-C11E-D74E-9330-E4DEE8F10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20E7BA-4FF9-2A4F-93D4-2082C691FFA3}"/>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647217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B920-FDF6-A84C-97FA-27B3B82249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A53018-C246-2B44-9D90-8D7A034C22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D03A51-FE69-834C-94D6-E81FAE5BC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FB282B-1F3A-014F-AA38-DF73260DDF17}"/>
              </a:ext>
            </a:extLst>
          </p:cNvPr>
          <p:cNvSpPr>
            <a:spLocks noGrp="1"/>
          </p:cNvSpPr>
          <p:nvPr>
            <p:ph type="dt" sz="half" idx="10"/>
          </p:nvPr>
        </p:nvSpPr>
        <p:spPr/>
        <p:txBody>
          <a:bodyPr/>
          <a:lstStyle/>
          <a:p>
            <a:fld id="{B3D9CEBD-149D-244C-9D64-D94E5889147B}" type="datetimeFigureOut">
              <a:rPr lang="en-US" smtClean="0"/>
              <a:t>7/16/2021</a:t>
            </a:fld>
            <a:endParaRPr lang="en-US"/>
          </a:p>
        </p:txBody>
      </p:sp>
      <p:sp>
        <p:nvSpPr>
          <p:cNvPr id="6" name="Footer Placeholder 5">
            <a:extLst>
              <a:ext uri="{FF2B5EF4-FFF2-40B4-BE49-F238E27FC236}">
                <a16:creationId xmlns:a16="http://schemas.microsoft.com/office/drawing/2014/main" id="{C5A0DD9A-92C3-4D4F-9A00-30A6D4C19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1ABE0-ACEC-054E-AC3F-895BAAED7C03}"/>
              </a:ext>
            </a:extLst>
          </p:cNvPr>
          <p:cNvSpPr>
            <a:spLocks noGrp="1"/>
          </p:cNvSpPr>
          <p:nvPr>
            <p:ph type="sldNum" sz="quarter" idx="12"/>
          </p:nvPr>
        </p:nvSpPr>
        <p:spPr/>
        <p:txBody>
          <a:bodyPr/>
          <a:lstStyle/>
          <a:p>
            <a:fld id="{D3F1B890-73B9-7F49-8C49-396EC4282182}" type="slidenum">
              <a:rPr lang="en-US" smtClean="0"/>
              <a:t>‹#›</a:t>
            </a:fld>
            <a:endParaRPr lang="en-US"/>
          </a:p>
        </p:txBody>
      </p:sp>
    </p:spTree>
    <p:extLst>
      <p:ext uri="{BB962C8B-B14F-4D97-AF65-F5344CB8AC3E}">
        <p14:creationId xmlns:p14="http://schemas.microsoft.com/office/powerpoint/2010/main" val="322598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6C6CEE-03C6-C640-A915-EA2B30D521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E7316B-6B35-4747-812D-0583FBE762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8B231B-B32A-A74C-8DA7-35A2216963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9CEBD-149D-244C-9D64-D94E5889147B}" type="datetimeFigureOut">
              <a:rPr lang="en-US" smtClean="0"/>
              <a:t>7/16/2021</a:t>
            </a:fld>
            <a:endParaRPr lang="en-US"/>
          </a:p>
        </p:txBody>
      </p:sp>
      <p:sp>
        <p:nvSpPr>
          <p:cNvPr id="5" name="Footer Placeholder 4">
            <a:extLst>
              <a:ext uri="{FF2B5EF4-FFF2-40B4-BE49-F238E27FC236}">
                <a16:creationId xmlns:a16="http://schemas.microsoft.com/office/drawing/2014/main" id="{EDBB4006-145D-6647-9381-9632EDF678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A08CA9-EE74-0F43-BC43-FD7F6AB423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B890-73B9-7F49-8C49-396EC4282182}" type="slidenum">
              <a:rPr lang="en-US" smtClean="0"/>
              <a:t>‹#›</a:t>
            </a:fld>
            <a:endParaRPr lang="en-US"/>
          </a:p>
        </p:txBody>
      </p:sp>
    </p:spTree>
    <p:extLst>
      <p:ext uri="{BB962C8B-B14F-4D97-AF65-F5344CB8AC3E}">
        <p14:creationId xmlns:p14="http://schemas.microsoft.com/office/powerpoint/2010/main" val="1748410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hyperlink" Target="https://www.ala.org/advocacy/sites/ala.org.advocacy/files/content/intfreedom/librarybill/lbor.pdf" TargetMode="External"/><Relationship Id="rId7"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hyperlink" Target="https://www.ala.org/aboutala/sites/ala.org.aboutala/files/content/LBOR%20&amp;%20FTR%20Statement.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ala.org/tools/challengesupport" TargetMode="External"/><Relationship Id="rId5" Type="http://schemas.openxmlformats.org/officeDocument/2006/relationships/image" Target="../media/image2.emf"/><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ppld.org/challenged-materials-policy" TargetMode="External"/><Relationship Id="rId5" Type="http://schemas.openxmlformats.org/officeDocument/2006/relationships/image" Target="../media/image2.emf"/><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libraries.ok.gov/for-oklahomans/about-interlibraryloan/" TargetMode="External"/><Relationship Id="rId5" Type="http://schemas.openxmlformats.org/officeDocument/2006/relationships/image" Target="../media/image2.emf"/><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2.emf"/><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2.emf"/><Relationship Id="rId4" Type="http://schemas.openxmlformats.org/officeDocument/2006/relationships/image" Target="../media/image7.emf"/></Relationships>
</file>

<file path=ppt/slides/_rels/slide3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7.xml.rels><?xml version="1.0" encoding="UTF-8" standalone="yes"?>
<Relationships xmlns="http://schemas.openxmlformats.org/package/2006/relationships"><Relationship Id="rId3" Type="http://schemas.openxmlformats.org/officeDocument/2006/relationships/hyperlink" Target="https://authorities.loc.gov/webvoy.htm"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7.emf"/><Relationship Id="rId4" Type="http://schemas.openxmlformats.org/officeDocument/2006/relationships/image" Target="../media/image6.emf"/></Relationships>
</file>

<file path=ppt/slides/_rels/slide3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8.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3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2.emf"/><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0.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4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4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4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3.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4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4.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4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5.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4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6.xml"/><Relationship Id="rId1" Type="http://schemas.openxmlformats.org/officeDocument/2006/relationships/slideLayout" Target="../slideLayouts/slideLayout1.xml"/><Relationship Id="rId6" Type="http://schemas.openxmlformats.org/officeDocument/2006/relationships/hyperlink" Target="https://www.tsl.texas.gov/sites/default/files/public/tslac/ld/pubs/crew/crewmethod08.pdf" TargetMode="External"/><Relationship Id="rId5" Type="http://schemas.openxmlformats.org/officeDocument/2006/relationships/image" Target="../media/image2.emf"/><Relationship Id="rId4" Type="http://schemas.openxmlformats.org/officeDocument/2006/relationships/image" Target="../media/image7.emf"/></Relationships>
</file>

<file path=ppt/slides/_rels/slide4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2.emf"/><Relationship Id="rId4" Type="http://schemas.openxmlformats.org/officeDocument/2006/relationships/image" Target="../media/image7.emf"/></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7"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video" Target="https://www.youtube.com/embed/kD_69HJFluE?feature=oembed" TargetMode="External"/><Relationship Id="rId6" Type="http://schemas.openxmlformats.org/officeDocument/2006/relationships/image" Target="../media/image2.emf"/><Relationship Id="rId5" Type="http://schemas.openxmlformats.org/officeDocument/2006/relationships/image" Target="../media/image7.emf"/><Relationship Id="rId4" Type="http://schemas.openxmlformats.org/officeDocument/2006/relationships/image" Target="../media/image6.emf"/></Relationships>
</file>

<file path=ppt/slides/_rels/slide4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9.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5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0.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5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hyperlink" Target="https://go.boarddocs.com/ok/mls/Board.nsf/goto?open=&amp;id=APTPQK65A700" TargetMode="External"/><Relationship Id="rId7"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library.stillwater.org/docs/Collection_Development_2018.pdf" TargetMode="External"/><Relationship Id="rId5" Type="http://schemas.openxmlformats.org/officeDocument/2006/relationships/hyperlink" Target="http://www.niagarafallspubliclib.org/collection_development_policy.pdf" TargetMode="External"/><Relationship Id="rId4" Type="http://schemas.openxmlformats.org/officeDocument/2006/relationships/hyperlink" Target="https://go.boarddocs.com/ok/plib/Board.nsf/Public" TargetMode="External"/><Relationship Id="rId9"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BE65540-3A80-0441-A137-EBE11A381B39}"/>
              </a:ext>
            </a:extLst>
          </p:cNvPr>
          <p:cNvPicPr>
            <a:picLocks noChangeAspect="1"/>
          </p:cNvPicPr>
          <p:nvPr/>
        </p:nvPicPr>
        <p:blipFill>
          <a:blip r:embed="rId3"/>
          <a:stretch>
            <a:fillRect/>
          </a:stretch>
        </p:blipFill>
        <p:spPr>
          <a:xfrm>
            <a:off x="7042494" y="0"/>
            <a:ext cx="5149506" cy="5565849"/>
          </a:xfrm>
          <a:prstGeom prst="rect">
            <a:avLst/>
          </a:prstGeom>
        </p:spPr>
      </p:pic>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p:txBody>
          <a:bodyPr/>
          <a:lstStyle/>
          <a:p>
            <a:r>
              <a:rPr lang="en-US" dirty="0"/>
              <a:t>Collection Development</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p:txBody>
          <a:bodyPr>
            <a:normAutofit/>
          </a:bodyPr>
          <a:lstStyle/>
          <a:p>
            <a:endParaRPr lang="en-US"/>
          </a:p>
          <a:p>
            <a:r>
              <a:rPr lang="en-US"/>
              <a:t>This class is presented by the Public Library Academy and sponsored through a grant from IMLS.</a:t>
            </a:r>
          </a:p>
        </p:txBody>
      </p:sp>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4"/>
          <a:stretch>
            <a:fillRect/>
          </a:stretch>
        </p:blipFill>
        <p:spPr>
          <a:xfrm>
            <a:off x="3077948" y="5333870"/>
            <a:ext cx="2410598" cy="803533"/>
          </a:xfrm>
          <a:prstGeom prst="rect">
            <a:avLst/>
          </a:prstGeom>
        </p:spPr>
      </p:pic>
      <p:pic>
        <p:nvPicPr>
          <p:cNvPr id="4" name="Picture 3">
            <a:extLst>
              <a:ext uri="{FF2B5EF4-FFF2-40B4-BE49-F238E27FC236}">
                <a16:creationId xmlns:a16="http://schemas.microsoft.com/office/drawing/2014/main" id="{FAEFE018-A600-F34B-99EE-0B0D6DCB31EF}"/>
              </a:ext>
            </a:extLst>
          </p:cNvPr>
          <p:cNvPicPr>
            <a:picLocks noChangeAspect="1"/>
          </p:cNvPicPr>
          <p:nvPr/>
        </p:nvPicPr>
        <p:blipFill>
          <a:blip r:embed="rId5"/>
          <a:stretch>
            <a:fillRect/>
          </a:stretch>
        </p:blipFill>
        <p:spPr>
          <a:xfrm>
            <a:off x="0" y="5190125"/>
            <a:ext cx="12192000" cy="1733550"/>
          </a:xfrm>
          <a:prstGeom prst="rect">
            <a:avLst/>
          </a:prstGeom>
        </p:spPr>
      </p:pic>
      <p:pic>
        <p:nvPicPr>
          <p:cNvPr id="5" name="Picture 4">
            <a:extLst>
              <a:ext uri="{FF2B5EF4-FFF2-40B4-BE49-F238E27FC236}">
                <a16:creationId xmlns:a16="http://schemas.microsoft.com/office/drawing/2014/main" id="{FA3E5E82-4FD6-F849-8173-1FFEA24DC306}"/>
              </a:ext>
            </a:extLst>
          </p:cNvPr>
          <p:cNvPicPr>
            <a:picLocks noChangeAspect="1"/>
          </p:cNvPicPr>
          <p:nvPr/>
        </p:nvPicPr>
        <p:blipFill>
          <a:blip r:embed="rId6"/>
          <a:stretch>
            <a:fillRect/>
          </a:stretch>
        </p:blipFill>
        <p:spPr>
          <a:xfrm>
            <a:off x="0" y="-1072"/>
            <a:ext cx="12192000" cy="632384"/>
          </a:xfrm>
          <a:prstGeom prst="rect">
            <a:avLst/>
          </a:prstGeom>
        </p:spPr>
      </p:pic>
      <p:pic>
        <p:nvPicPr>
          <p:cNvPr id="8" name="Picture 7">
            <a:extLst>
              <a:ext uri="{FF2B5EF4-FFF2-40B4-BE49-F238E27FC236}">
                <a16:creationId xmlns:a16="http://schemas.microsoft.com/office/drawing/2014/main" id="{E0AFE925-2DD7-4425-8F39-D8AEC9278C2D}"/>
              </a:ext>
            </a:extLst>
          </p:cNvPr>
          <p:cNvPicPr>
            <a:picLocks noChangeAspect="1"/>
          </p:cNvPicPr>
          <p:nvPr/>
        </p:nvPicPr>
        <p:blipFill>
          <a:blip r:embed="rId7"/>
          <a:stretch>
            <a:fillRect/>
          </a:stretch>
        </p:blipFill>
        <p:spPr>
          <a:xfrm>
            <a:off x="6096000" y="4828182"/>
            <a:ext cx="3675331" cy="1542526"/>
          </a:xfrm>
          <a:prstGeom prst="rect">
            <a:avLst/>
          </a:prstGeom>
        </p:spPr>
      </p:pic>
    </p:spTree>
    <p:extLst>
      <p:ext uri="{BB962C8B-B14F-4D97-AF65-F5344CB8AC3E}">
        <p14:creationId xmlns:p14="http://schemas.microsoft.com/office/powerpoint/2010/main" val="81810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606949"/>
            <a:ext cx="9656379" cy="3255196"/>
          </a:xfrm>
        </p:spPr>
        <p:txBody>
          <a:bodyPr vert="horz" lIns="91440" tIns="45720" rIns="91440" bIns="45720" rtlCol="0" anchor="t">
            <a:normAutofit fontScale="92500" lnSpcReduction="10000"/>
          </a:bodyPr>
          <a:lstStyle/>
          <a:p>
            <a:endParaRPr lang="en-US"/>
          </a:p>
          <a:p>
            <a:endParaRPr lang="en-US"/>
          </a:p>
          <a:p>
            <a:pPr marL="342900" indent="-342900" algn="l">
              <a:buFont typeface="Arial" panose="020B0604020202020204" pitchFamily="34" charset="0"/>
              <a:buChar char="•"/>
            </a:pPr>
            <a:r>
              <a:rPr lang="en-US" sz="3200"/>
              <a:t>Responsibility for Collection Development is ultimately that of the executive director, who may delegate specific responsibilities to staff members with professional expertise and experience. </a:t>
            </a:r>
            <a:endParaRPr lang="en-US" sz="3200" dirty="0">
              <a:cs typeface="Calibri"/>
            </a:endParaRPr>
          </a:p>
          <a:p>
            <a:pPr marL="342900" indent="-342900" algn="l">
              <a:buFont typeface="Arial" panose="020B0604020202020204" pitchFamily="34" charset="0"/>
              <a:buChar char="•"/>
            </a:pPr>
            <a:r>
              <a:rPr lang="en-US" sz="3200">
                <a:cs typeface="Calibri"/>
              </a:rPr>
              <a:t>Responsibility can also fall to the board, typically with reconsideration.</a:t>
            </a:r>
            <a:endParaRPr lang="en-US" sz="3200" dirty="0"/>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172607" y="2149365"/>
            <a:ext cx="371540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Collection Responsibility</a:t>
            </a:r>
            <a:endParaRPr lang="en-US" sz="2400" dirty="0" err="1">
              <a:cs typeface="Calibri"/>
            </a:endParaRPr>
          </a:p>
        </p:txBody>
      </p:sp>
    </p:spTree>
    <p:extLst>
      <p:ext uri="{BB962C8B-B14F-4D97-AF65-F5344CB8AC3E}">
        <p14:creationId xmlns:p14="http://schemas.microsoft.com/office/powerpoint/2010/main" val="306107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606949"/>
            <a:ext cx="9656379" cy="3255196"/>
          </a:xfrm>
        </p:spPr>
        <p:txBody>
          <a:bodyPr vert="horz" lIns="91440" tIns="45720" rIns="91440" bIns="45720" rtlCol="0" anchor="t">
            <a:normAutofit fontScale="70000" lnSpcReduction="20000"/>
          </a:bodyPr>
          <a:lstStyle/>
          <a:p>
            <a:endParaRPr lang="en-US"/>
          </a:p>
          <a:p>
            <a:endParaRPr lang="en-US"/>
          </a:p>
          <a:p>
            <a:pPr marL="342900" indent="-342900" algn="l">
              <a:buFont typeface="Arial" panose="020B0604020202020204" pitchFamily="34" charset="0"/>
              <a:buChar char="•"/>
            </a:pPr>
            <a:r>
              <a:rPr lang="en-US" sz="3200"/>
              <a:t>Appeal to the interests and needs of individuals in the community</a:t>
            </a:r>
          </a:p>
          <a:p>
            <a:pPr marL="342900" indent="-342900" algn="l">
              <a:buFont typeface="Arial" panose="020B0604020202020204" pitchFamily="34" charset="0"/>
              <a:buChar char="•"/>
            </a:pPr>
            <a:r>
              <a:rPr lang="en-US" sz="3200"/>
              <a:t>Current trends and timeliness</a:t>
            </a:r>
            <a:endParaRPr lang="en-US"/>
          </a:p>
          <a:p>
            <a:pPr marL="342900" indent="-342900" algn="l">
              <a:buFont typeface="Arial" panose="020B0604020202020204" pitchFamily="34" charset="0"/>
              <a:buChar char="•"/>
            </a:pPr>
            <a:r>
              <a:rPr lang="en-US" sz="3200"/>
              <a:t>Literary, artistic, or graphic representation</a:t>
            </a:r>
            <a:endParaRPr lang="en-US"/>
          </a:p>
          <a:p>
            <a:pPr marL="342900" indent="-342900" algn="l">
              <a:buFont typeface="Arial" panose="020B0604020202020204" pitchFamily="34" charset="0"/>
              <a:buChar char="•"/>
            </a:pPr>
            <a:r>
              <a:rPr lang="en-US" sz="3200"/>
              <a:t>Reputation or qualifications of the author(s) or creator (s)</a:t>
            </a:r>
            <a:endParaRPr lang="en-US"/>
          </a:p>
          <a:p>
            <a:pPr marL="342900" indent="-342900" algn="l">
              <a:buFont typeface="Arial" panose="020B0604020202020204" pitchFamily="34" charset="0"/>
              <a:buChar char="•"/>
            </a:pPr>
            <a:r>
              <a:rPr lang="en-US" sz="3200"/>
              <a:t>Local demand, interest, impact, or significance</a:t>
            </a:r>
            <a:endParaRPr lang="en-US"/>
          </a:p>
          <a:p>
            <a:pPr marL="342900" indent="-342900" algn="l">
              <a:buFont typeface="Arial" panose="020B0604020202020204" pitchFamily="34" charset="0"/>
              <a:buChar char="•"/>
            </a:pPr>
            <a:r>
              <a:rPr lang="en-US" sz="3200"/>
              <a:t>Accuracy, authenticity, thoroughness, and documentation</a:t>
            </a:r>
            <a:endParaRPr lang="en-US"/>
          </a:p>
          <a:p>
            <a:pPr marL="342900" indent="-342900" algn="l">
              <a:buFont typeface="Arial" panose="020B0604020202020204" pitchFamily="34" charset="0"/>
              <a:buChar char="•"/>
            </a:pPr>
            <a:r>
              <a:rPr lang="en-US" sz="3200"/>
              <a:t>Appropriateness of format(s) for library use</a:t>
            </a:r>
            <a:endParaRPr lang="en-US" sz="320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172607" y="2149365"/>
            <a:ext cx="371540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Selection Criteria</a:t>
            </a:r>
            <a:endParaRPr lang="en-US" sz="2400" dirty="0" err="1">
              <a:cs typeface="Calibri"/>
            </a:endParaRPr>
          </a:p>
        </p:txBody>
      </p:sp>
    </p:spTree>
    <p:extLst>
      <p:ext uri="{BB962C8B-B14F-4D97-AF65-F5344CB8AC3E}">
        <p14:creationId xmlns:p14="http://schemas.microsoft.com/office/powerpoint/2010/main" val="197616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606949"/>
            <a:ext cx="9656379" cy="3255196"/>
          </a:xfrm>
        </p:spPr>
        <p:txBody>
          <a:bodyPr vert="horz" lIns="91440" tIns="45720" rIns="91440" bIns="45720" rtlCol="0" anchor="t">
            <a:normAutofit fontScale="92500" lnSpcReduction="10000"/>
          </a:bodyPr>
          <a:lstStyle/>
          <a:p>
            <a:endParaRPr lang="en-US"/>
          </a:p>
          <a:p>
            <a:endParaRPr lang="en-US"/>
          </a:p>
          <a:p>
            <a:pPr marL="342900" indent="-342900" algn="l">
              <a:buFont typeface="Arial" panose="020B0604020202020204" pitchFamily="34" charset="0"/>
              <a:buChar char="•"/>
            </a:pPr>
            <a:r>
              <a:rPr lang="en-US" sz="3200"/>
              <a:t>Intellectual freedom is the right of every individual to both seek and receive information from all points of view without restriction. </a:t>
            </a:r>
          </a:p>
          <a:p>
            <a:pPr marL="342900" indent="-342900" algn="l">
              <a:buChar char="•"/>
            </a:pPr>
            <a:r>
              <a:rPr lang="en-US" sz="3200">
                <a:cs typeface="Calibri"/>
              </a:rPr>
              <a:t>Censorship is the suppression of ideas and information that certain persons – individuals, groups, or government officials – find objectionable or dangerous.</a:t>
            </a:r>
            <a:endParaRPr lang="en-US" sz="3200" dirty="0">
              <a:cs typeface="Calibri"/>
            </a:endParaRPr>
          </a:p>
          <a:p>
            <a:pPr algn="l"/>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3896710" y="2188779"/>
            <a:ext cx="48321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Intellectual Freedom and Censorship</a:t>
            </a:r>
            <a:endParaRPr lang="en-US" sz="2400">
              <a:cs typeface="Calibri"/>
            </a:endParaRPr>
          </a:p>
        </p:txBody>
      </p:sp>
    </p:spTree>
    <p:extLst>
      <p:ext uri="{BB962C8B-B14F-4D97-AF65-F5344CB8AC3E}">
        <p14:creationId xmlns:p14="http://schemas.microsoft.com/office/powerpoint/2010/main" val="3976139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225949"/>
            <a:ext cx="9656379" cy="3859540"/>
          </a:xfrm>
        </p:spPr>
        <p:txBody>
          <a:bodyPr vert="horz" lIns="91440" tIns="45720" rIns="91440" bIns="45720" rtlCol="0" anchor="t">
            <a:normAutofit fontScale="85000" lnSpcReduction="20000"/>
          </a:bodyPr>
          <a:lstStyle/>
          <a:p>
            <a:endParaRPr lang="en-US"/>
          </a:p>
          <a:p>
            <a:endParaRPr lang="en-US"/>
          </a:p>
          <a:p>
            <a:pPr marL="342900" indent="-342900" algn="l">
              <a:buChar char="•"/>
            </a:pPr>
            <a:r>
              <a:rPr lang="en-US" sz="3200">
                <a:ea typeface="+mn-lt"/>
                <a:cs typeface="+mn-lt"/>
              </a:rPr>
              <a:t>The Public Library recognizes that full, confidential, and unrestricted access to information is essential for customers to exercise their rights as citizens. The Library believes that reading, listening, and viewing are individual, private matters. While anyone is free to select or reject materials for themselves or their own minor children, the freedom of others to read or inquire cannot be restricted. The Library strives to maintain materials representing all sides of an issue in a neutral, unbiased manner. Selection of materials by the Library does not mean endorsement of the contents of views expressed in those materials</a:t>
            </a:r>
            <a:endParaRPr lang="en-US">
              <a:cs typeface="Calibri"/>
            </a:endParaRPr>
          </a:p>
          <a:p>
            <a:pPr algn="l"/>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3896710" y="2188779"/>
            <a:ext cx="48321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Intellectual Freedom and Censorship</a:t>
            </a:r>
            <a:endParaRPr lang="en-US" sz="2400">
              <a:cs typeface="Calibri"/>
            </a:endParaRPr>
          </a:p>
        </p:txBody>
      </p:sp>
    </p:spTree>
    <p:extLst>
      <p:ext uri="{BB962C8B-B14F-4D97-AF65-F5344CB8AC3E}">
        <p14:creationId xmlns:p14="http://schemas.microsoft.com/office/powerpoint/2010/main" val="3803557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606949"/>
            <a:ext cx="9656379" cy="3255196"/>
          </a:xfrm>
        </p:spPr>
        <p:txBody>
          <a:bodyPr vert="horz" lIns="91440" tIns="45720" rIns="91440" bIns="45720" rtlCol="0" anchor="t">
            <a:normAutofit fontScale="85000" lnSpcReduction="20000"/>
          </a:bodyPr>
          <a:lstStyle/>
          <a:p>
            <a:endParaRPr lang="en-US"/>
          </a:p>
          <a:p>
            <a:endParaRPr lang="en-US"/>
          </a:p>
          <a:p>
            <a:pPr marL="342900" indent="-342900" algn="l">
              <a:buFont typeface="Arial" panose="020B0604020202020204" pitchFamily="34" charset="0"/>
              <a:buChar char="•"/>
            </a:pPr>
            <a:r>
              <a:rPr lang="en-US" sz="3200" dirty="0">
                <a:hlinkClick r:id="rId3"/>
              </a:rPr>
              <a:t>Library Bill of Rights</a:t>
            </a:r>
            <a:r>
              <a:rPr lang="en-US" sz="3200" dirty="0"/>
              <a:t> </a:t>
            </a:r>
            <a:endParaRPr lang="en-US" sz="3200" dirty="0">
              <a:cs typeface="Calibri"/>
            </a:endParaRPr>
          </a:p>
          <a:p>
            <a:pPr marL="342900" indent="-342900" algn="l">
              <a:buChar char="•"/>
            </a:pPr>
            <a:r>
              <a:rPr lang="en-US" sz="3200" dirty="0">
                <a:cs typeface="Calibri"/>
                <a:hlinkClick r:id="rId4"/>
              </a:rPr>
              <a:t>Freedom to Read statement</a:t>
            </a:r>
            <a:endParaRPr lang="en-US" sz="3200" dirty="0">
              <a:cs typeface="Calibri"/>
            </a:endParaRPr>
          </a:p>
          <a:p>
            <a:pPr marL="342900" indent="-342900" algn="l">
              <a:buChar char="•"/>
            </a:pPr>
            <a:r>
              <a:rPr lang="en-US" sz="3200" dirty="0">
                <a:cs typeface="Calibri"/>
              </a:rPr>
              <a:t>Access to digital information, services, and networks</a:t>
            </a:r>
          </a:p>
          <a:p>
            <a:pPr marL="342900" indent="-342900" algn="l">
              <a:buChar char="•"/>
            </a:pPr>
            <a:r>
              <a:rPr lang="en-US" sz="3200" dirty="0">
                <a:cs typeface="Calibri"/>
              </a:rPr>
              <a:t>Collection Development guidelines and criteria</a:t>
            </a:r>
          </a:p>
          <a:p>
            <a:pPr marL="342900" indent="-342900" algn="l">
              <a:buChar char="•"/>
            </a:pPr>
            <a:r>
              <a:rPr lang="en-US" sz="3200" dirty="0">
                <a:cs typeface="Calibri"/>
              </a:rPr>
              <a:t>Seek a balanced collection – in areas of conflicting opinions try and select objective info</a:t>
            </a:r>
          </a:p>
          <a:p>
            <a:pPr algn="l"/>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5"/>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6"/>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7"/>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3896710" y="2188779"/>
            <a:ext cx="48321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Guidelines for selectors</a:t>
            </a:r>
            <a:endParaRPr lang="en-US" sz="2400" dirty="0">
              <a:cs typeface="Calibri"/>
            </a:endParaRPr>
          </a:p>
        </p:txBody>
      </p:sp>
    </p:spTree>
    <p:extLst>
      <p:ext uri="{BB962C8B-B14F-4D97-AF65-F5344CB8AC3E}">
        <p14:creationId xmlns:p14="http://schemas.microsoft.com/office/powerpoint/2010/main" val="3376094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133984"/>
            <a:ext cx="9656379" cy="3728161"/>
          </a:xfrm>
        </p:spPr>
        <p:txBody>
          <a:bodyPr vert="horz" lIns="91440" tIns="45720" rIns="91440" bIns="45720" rtlCol="0" anchor="t">
            <a:normAutofit/>
          </a:bodyPr>
          <a:lstStyle/>
          <a:p>
            <a:endParaRPr lang="en-US"/>
          </a:p>
          <a:p>
            <a:endParaRPr lang="en-US"/>
          </a:p>
          <a:p>
            <a:pPr marL="342900" indent="-342900" algn="l">
              <a:buFont typeface="Arial" panose="020B0604020202020204" pitchFamily="34" charset="0"/>
              <a:buChar char="•"/>
            </a:pPr>
            <a:r>
              <a:rPr lang="en-US" sz="3200" dirty="0"/>
              <a:t>The United States Supreme Court has ruled that there are certain narrow categories of speech that are not protected by the First Amendment: obscenity, child pornography, defamation, and "fighting words" or speech that incites immediate and lawless action.</a:t>
            </a:r>
            <a:endParaRPr lang="en-US" sz="3200" dirty="0">
              <a:cs typeface="Calibri"/>
            </a:endParaRPr>
          </a:p>
          <a:p>
            <a:pPr algn="l"/>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3896710" y="2188779"/>
            <a:ext cx="483213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What not to put in the collection</a:t>
            </a:r>
            <a:endParaRPr lang="en-US" sz="2400" dirty="0">
              <a:cs typeface="Calibri"/>
            </a:endParaRPr>
          </a:p>
        </p:txBody>
      </p:sp>
    </p:spTree>
    <p:extLst>
      <p:ext uri="{BB962C8B-B14F-4D97-AF65-F5344CB8AC3E}">
        <p14:creationId xmlns:p14="http://schemas.microsoft.com/office/powerpoint/2010/main" val="368785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645572" y="2188779"/>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Challenged Materials</a:t>
            </a:r>
            <a:endParaRPr lang="en-US" sz="2400" dirty="0">
              <a:cs typeface="Calibri"/>
            </a:endParaRPr>
          </a:p>
        </p:txBody>
      </p:sp>
      <p:sp>
        <p:nvSpPr>
          <p:cNvPr id="11" name="Subtitle 2">
            <a:extLst>
              <a:ext uri="{FF2B5EF4-FFF2-40B4-BE49-F238E27FC236}">
                <a16:creationId xmlns:a16="http://schemas.microsoft.com/office/drawing/2014/main" id="{3C6C8B40-8420-4116-8933-9388A10B46FD}"/>
              </a:ext>
            </a:extLst>
          </p:cNvPr>
          <p:cNvSpPr>
            <a:spLocks noGrp="1"/>
          </p:cNvSpPr>
          <p:nvPr>
            <p:ph type="subTitle" idx="1"/>
          </p:nvPr>
        </p:nvSpPr>
        <p:spPr>
          <a:xfrm>
            <a:off x="1734207" y="2606949"/>
            <a:ext cx="9656379" cy="3255196"/>
          </a:xfrm>
        </p:spPr>
        <p:txBody>
          <a:bodyPr vert="horz" lIns="91440" tIns="45720" rIns="91440" bIns="45720" rtlCol="0" anchor="t">
            <a:normAutofit fontScale="70000" lnSpcReduction="20000"/>
          </a:bodyPr>
          <a:lstStyle/>
          <a:p>
            <a:endParaRPr lang="en-US"/>
          </a:p>
          <a:p>
            <a:endParaRPr lang="en-US"/>
          </a:p>
          <a:p>
            <a:pPr marL="342900" indent="-342900" algn="l">
              <a:buFont typeface="Arial" panose="020B0604020202020204" pitchFamily="34" charset="0"/>
              <a:buChar char="•"/>
            </a:pPr>
            <a:r>
              <a:rPr lang="en-US" sz="3200"/>
              <a:t>Provide a clear and concise policy that aligns with ALA guidelines –</a:t>
            </a:r>
            <a:r>
              <a:rPr lang="en-US" sz="3200" dirty="0"/>
              <a:t>  </a:t>
            </a:r>
            <a:r>
              <a:rPr lang="en-US" sz="3200" dirty="0">
                <a:hlinkClick r:id="rId6"/>
              </a:rPr>
              <a:t>ALA Challenge Support</a:t>
            </a:r>
            <a:endParaRPr lang="en-US"/>
          </a:p>
          <a:p>
            <a:pPr marL="342900" indent="-342900" algn="l">
              <a:buFont typeface="Arial" panose="020B0604020202020204" pitchFamily="34" charset="0"/>
              <a:buChar char="•"/>
            </a:pPr>
            <a:r>
              <a:rPr lang="en-US" sz="3200">
                <a:cs typeface="Calibri"/>
              </a:rPr>
              <a:t>Make sure staff members follow procedures accurately</a:t>
            </a:r>
            <a:endParaRPr lang="en-US" sz="3200" dirty="0">
              <a:cs typeface="Calibri" panose="020F0502020204030204"/>
            </a:endParaRPr>
          </a:p>
          <a:p>
            <a:pPr marL="342900" indent="-342900" algn="l">
              <a:buFont typeface="Arial" panose="020B0604020202020204" pitchFamily="34" charset="0"/>
              <a:buChar char="•"/>
            </a:pPr>
            <a:r>
              <a:rPr lang="en-US" sz="3200">
                <a:cs typeface="Calibri" panose="020F0502020204030204"/>
              </a:rPr>
              <a:t>Make sure your policy is available and shared with the challenger</a:t>
            </a:r>
            <a:endParaRPr lang="en-US" sz="3200" dirty="0">
              <a:cs typeface="Calibri" panose="020F0502020204030204"/>
            </a:endParaRPr>
          </a:p>
          <a:p>
            <a:pPr marL="342900" indent="-342900" algn="l">
              <a:buFont typeface="Arial" panose="020B0604020202020204" pitchFamily="34" charset="0"/>
              <a:buChar char="•"/>
            </a:pPr>
            <a:r>
              <a:rPr lang="en-US" sz="3200">
                <a:cs typeface="Calibri"/>
              </a:rPr>
              <a:t>Acknowledge challenger's genuine concern and right to be heard </a:t>
            </a:r>
            <a:endParaRPr lang="en-US" sz="3200" dirty="0"/>
          </a:p>
          <a:p>
            <a:pPr marL="342900" indent="-342900" algn="l">
              <a:buFont typeface="Arial" panose="020B0604020202020204" pitchFamily="34" charset="0"/>
              <a:buChar char="•"/>
            </a:pPr>
            <a:r>
              <a:rPr lang="en-US" sz="3200">
                <a:cs typeface="Calibri"/>
              </a:rPr>
              <a:t>After a decision has been made, inform challenger of decision and reasons for decision</a:t>
            </a:r>
            <a:endParaRPr lang="en-US" sz="3200" dirty="0"/>
          </a:p>
          <a:p>
            <a:pPr marL="342900" indent="-342900" algn="l">
              <a:buFont typeface="Arial" panose="020B0604020202020204" pitchFamily="34" charset="0"/>
              <a:buChar char="•"/>
            </a:pPr>
            <a:r>
              <a:rPr lang="en-US" sz="3200"/>
              <a:t>Be sure appeal process is part of policy</a:t>
            </a:r>
            <a:endParaRPr lang="en-US" sz="3200" dirty="0">
              <a:cs typeface="Calibri"/>
            </a:endParaRPr>
          </a:p>
          <a:p>
            <a:pPr marL="342900" indent="-342900" algn="l">
              <a:buFont typeface="Arial" panose="020B0604020202020204" pitchFamily="34" charset="0"/>
              <a:buChar char="•"/>
            </a:pPr>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2808061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645572" y="2188779"/>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Challenged Materials</a:t>
            </a:r>
            <a:endParaRPr lang="en-US" sz="2400" dirty="0">
              <a:cs typeface="Calibri"/>
            </a:endParaRPr>
          </a:p>
        </p:txBody>
      </p:sp>
      <p:sp>
        <p:nvSpPr>
          <p:cNvPr id="9" name="Subtitle 2">
            <a:extLst>
              <a:ext uri="{FF2B5EF4-FFF2-40B4-BE49-F238E27FC236}">
                <a16:creationId xmlns:a16="http://schemas.microsoft.com/office/drawing/2014/main" id="{DD6C05A0-A080-4BF1-B54D-CEB13D14AE4E}"/>
              </a:ext>
            </a:extLst>
          </p:cNvPr>
          <p:cNvSpPr>
            <a:spLocks noGrp="1"/>
          </p:cNvSpPr>
          <p:nvPr>
            <p:ph type="subTitle" idx="1"/>
          </p:nvPr>
        </p:nvSpPr>
        <p:spPr>
          <a:xfrm>
            <a:off x="1734207" y="1936915"/>
            <a:ext cx="9656379" cy="4398195"/>
          </a:xfrm>
        </p:spPr>
        <p:txBody>
          <a:bodyPr vert="horz" lIns="91440" tIns="45720" rIns="91440" bIns="45720" rtlCol="0" anchor="t">
            <a:normAutofit fontScale="62500" lnSpcReduction="20000"/>
          </a:bodyPr>
          <a:lstStyle/>
          <a:p>
            <a:endParaRPr lang="en-US"/>
          </a:p>
          <a:p>
            <a:endParaRPr lang="en-US"/>
          </a:p>
          <a:p>
            <a:pPr marL="342900" indent="-342900" algn="l">
              <a:buChar char="•"/>
            </a:pPr>
            <a:endParaRPr lang="en-US" sz="3200" dirty="0">
              <a:cs typeface="Calibri"/>
            </a:endParaRPr>
          </a:p>
          <a:p>
            <a:pPr marL="342900" indent="-342900" algn="l">
              <a:buFont typeface="Arial" panose="020B0604020202020204" pitchFamily="34" charset="0"/>
              <a:buChar char="•"/>
            </a:pPr>
            <a:r>
              <a:rPr lang="en-US" sz="3200" dirty="0">
                <a:cs typeface="Calibri"/>
              </a:rPr>
              <a:t>Who handles the challenges?</a:t>
            </a:r>
          </a:p>
          <a:p>
            <a:pPr marL="342900" indent="-342900" algn="l">
              <a:buFont typeface="Arial" panose="020B0604020202020204" pitchFamily="34" charset="0"/>
              <a:buChar char="•"/>
            </a:pPr>
            <a:r>
              <a:rPr lang="en-US" sz="3200" dirty="0">
                <a:cs typeface="Calibri"/>
              </a:rPr>
              <a:t>What criteria is used? </a:t>
            </a:r>
            <a:endParaRPr lang="en-US" sz="3200" dirty="0"/>
          </a:p>
          <a:p>
            <a:pPr marL="342900" indent="-342900" algn="l">
              <a:buFont typeface="Arial" panose="020B0604020202020204" pitchFamily="34" charset="0"/>
              <a:buChar char="•"/>
            </a:pPr>
            <a:r>
              <a:rPr lang="en-US" sz="3200" dirty="0">
                <a:cs typeface="Calibri"/>
              </a:rPr>
              <a:t>What does the challenger object to?</a:t>
            </a:r>
          </a:p>
          <a:p>
            <a:pPr marL="342900" indent="-342900" algn="l">
              <a:buFont typeface="Arial" panose="020B0604020202020204" pitchFamily="34" charset="0"/>
              <a:buChar char="•"/>
            </a:pPr>
            <a:r>
              <a:rPr lang="en-US" sz="3200" dirty="0">
                <a:cs typeface="Calibri"/>
              </a:rPr>
              <a:t>Did the challenger read the whole book?</a:t>
            </a:r>
          </a:p>
          <a:p>
            <a:pPr marL="342900" indent="-342900" algn="l">
              <a:buFont typeface="Arial" panose="020B0604020202020204" pitchFamily="34" charset="0"/>
              <a:buChar char="•"/>
            </a:pPr>
            <a:r>
              <a:rPr lang="en-US" sz="3200" dirty="0">
                <a:cs typeface="Calibri"/>
              </a:rPr>
              <a:t>What are the effects of reading this item?</a:t>
            </a:r>
          </a:p>
          <a:p>
            <a:pPr marL="342900" indent="-342900" algn="l">
              <a:buFont typeface="Arial" panose="020B0604020202020204" pitchFamily="34" charset="0"/>
              <a:buChar char="•"/>
            </a:pPr>
            <a:r>
              <a:rPr lang="en-US" sz="3200" dirty="0">
                <a:cs typeface="Calibri"/>
              </a:rPr>
              <a:t>What about it is good?</a:t>
            </a:r>
          </a:p>
          <a:p>
            <a:pPr marL="342900" indent="-342900" algn="l">
              <a:buFont typeface="Arial" panose="020B0604020202020204" pitchFamily="34" charset="0"/>
              <a:buChar char="•"/>
            </a:pPr>
            <a:r>
              <a:rPr lang="en-US" sz="3200" dirty="0">
                <a:cs typeface="Calibri"/>
              </a:rPr>
              <a:t>What action should the library take?</a:t>
            </a:r>
          </a:p>
          <a:p>
            <a:pPr marL="342900" indent="-342900" algn="l">
              <a:buFont typeface="Arial" panose="020B0604020202020204" pitchFamily="34" charset="0"/>
              <a:buChar char="•"/>
            </a:pPr>
            <a:r>
              <a:rPr lang="en-US" sz="3200" dirty="0">
                <a:cs typeface="Calibri"/>
              </a:rPr>
              <a:t>What source would you recommend to replace?</a:t>
            </a:r>
          </a:p>
          <a:p>
            <a:pPr marL="342900" indent="-342900" algn="l">
              <a:buFont typeface="Arial" panose="020B0604020202020204" pitchFamily="34" charset="0"/>
              <a:buChar char="•"/>
            </a:pPr>
            <a:r>
              <a:rPr lang="en-US" sz="3200" dirty="0">
                <a:cs typeface="Calibri"/>
              </a:rPr>
              <a:t>Do you have a form for the customer to fill out?</a:t>
            </a:r>
          </a:p>
          <a:p>
            <a:pPr marL="342900" indent="-342900" algn="l">
              <a:buFont typeface="Arial" panose="020B0604020202020204" pitchFamily="34" charset="0"/>
              <a:buChar char="•"/>
            </a:pPr>
            <a:r>
              <a:rPr lang="en-US" sz="3200" dirty="0">
                <a:cs typeface="Calibri"/>
              </a:rPr>
              <a:t>Policy </a:t>
            </a:r>
            <a:r>
              <a:rPr lang="en-US" sz="3200" dirty="0">
                <a:cs typeface="Calibri"/>
                <a:hlinkClick r:id="rId6"/>
              </a:rPr>
              <a:t>example</a:t>
            </a:r>
            <a:endParaRPr lang="en-US" sz="3200" dirty="0">
              <a:cs typeface="Calibri"/>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931187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645572" y="2188779"/>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Special Collections</a:t>
            </a:r>
            <a:endParaRPr lang="en-US" sz="2400" dirty="0">
              <a:cs typeface="Calibri"/>
            </a:endParaRPr>
          </a:p>
        </p:txBody>
      </p:sp>
      <p:sp>
        <p:nvSpPr>
          <p:cNvPr id="9" name="Subtitle 2">
            <a:extLst>
              <a:ext uri="{FF2B5EF4-FFF2-40B4-BE49-F238E27FC236}">
                <a16:creationId xmlns:a16="http://schemas.microsoft.com/office/drawing/2014/main" id="{DD6C05A0-A080-4BF1-B54D-CEB13D14AE4E}"/>
              </a:ext>
            </a:extLst>
          </p:cNvPr>
          <p:cNvSpPr>
            <a:spLocks noGrp="1"/>
          </p:cNvSpPr>
          <p:nvPr>
            <p:ph type="subTitle" idx="1"/>
          </p:nvPr>
        </p:nvSpPr>
        <p:spPr>
          <a:xfrm>
            <a:off x="1666171" y="2086593"/>
            <a:ext cx="9656379" cy="3853910"/>
          </a:xfrm>
        </p:spPr>
        <p:txBody>
          <a:bodyPr vert="horz" lIns="91440" tIns="45720" rIns="91440" bIns="45720" rtlCol="0" anchor="t">
            <a:normAutofit fontScale="85000" lnSpcReduction="20000"/>
          </a:bodyPr>
          <a:lstStyle/>
          <a:p>
            <a:endParaRPr lang="en-US"/>
          </a:p>
          <a:p>
            <a:endParaRPr lang="en-US"/>
          </a:p>
          <a:p>
            <a:pPr marL="342900" indent="-342900" algn="l">
              <a:buChar char="•"/>
            </a:pPr>
            <a:endParaRPr lang="en-US" sz="3200" dirty="0">
              <a:cs typeface="Calibri"/>
            </a:endParaRPr>
          </a:p>
          <a:p>
            <a:pPr marL="228600" indent="-228600" algn="l">
              <a:lnSpc>
                <a:spcPct val="95000"/>
              </a:lnSpc>
              <a:spcBef>
                <a:spcPts val="1400"/>
              </a:spcBef>
              <a:buFont typeface="Arial" panose="020B0604020202020204" pitchFamily="34" charset="0"/>
              <a:buChar char="•"/>
            </a:pPr>
            <a:r>
              <a:rPr lang="en-US" sz="3200">
                <a:cs typeface="Calibri" panose="020F0502020204030204"/>
              </a:rPr>
              <a:t>As determined by the executive director, special collections may be maintained separately from the general collection for a variety of purposes, including, but not limited to improved access to specific topics, preservation of fragile material, or as part of a collaborative or cooperative agreement with an external organization.  By their very nature, these collections attempt to keep materials preserved for an indefinite future.</a:t>
            </a:r>
            <a:endParaRPr lang="en-US" sz="3200">
              <a:ea typeface="+mn-lt"/>
              <a:cs typeface="+mn-lt"/>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14608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645572" y="2188779"/>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Interlibrary Loan</a:t>
            </a:r>
            <a:endParaRPr lang="en-US" sz="2400" dirty="0">
              <a:cs typeface="Calibri"/>
            </a:endParaRPr>
          </a:p>
        </p:txBody>
      </p:sp>
      <p:sp>
        <p:nvSpPr>
          <p:cNvPr id="9" name="Subtitle 2">
            <a:extLst>
              <a:ext uri="{FF2B5EF4-FFF2-40B4-BE49-F238E27FC236}">
                <a16:creationId xmlns:a16="http://schemas.microsoft.com/office/drawing/2014/main" id="{DD6C05A0-A080-4BF1-B54D-CEB13D14AE4E}"/>
              </a:ext>
            </a:extLst>
          </p:cNvPr>
          <p:cNvSpPr>
            <a:spLocks noGrp="1"/>
          </p:cNvSpPr>
          <p:nvPr>
            <p:ph type="subTitle" idx="1"/>
          </p:nvPr>
        </p:nvSpPr>
        <p:spPr>
          <a:xfrm>
            <a:off x="1679778" y="1542307"/>
            <a:ext cx="9656379" cy="3459303"/>
          </a:xfrm>
        </p:spPr>
        <p:txBody>
          <a:bodyPr vert="horz" lIns="91440" tIns="45720" rIns="91440" bIns="45720" rtlCol="0" anchor="t">
            <a:normAutofit fontScale="92500" lnSpcReduction="10000"/>
          </a:bodyPr>
          <a:lstStyle/>
          <a:p>
            <a:endParaRPr lang="en-US"/>
          </a:p>
          <a:p>
            <a:endParaRPr lang="en-US"/>
          </a:p>
          <a:p>
            <a:pPr marL="342900" indent="-342900" algn="l">
              <a:buChar char="•"/>
            </a:pPr>
            <a:endParaRPr lang="en-US" sz="3200" dirty="0">
              <a:cs typeface="Calibri"/>
            </a:endParaRPr>
          </a:p>
          <a:p>
            <a:pPr marL="342900" indent="-342900" algn="l">
              <a:buFont typeface="Arial" panose="020B0604020202020204" pitchFamily="34" charset="0"/>
              <a:buChar char="•"/>
            </a:pPr>
            <a:r>
              <a:rPr lang="en-US" sz="3200">
                <a:cs typeface="Calibri" panose="020F0502020204030204"/>
              </a:rPr>
              <a:t>This is a service provided to obtain materials or information that is not in your collection.</a:t>
            </a:r>
          </a:p>
          <a:p>
            <a:pPr marL="342900" indent="-342900" algn="l">
              <a:buFont typeface="Arial" panose="020B0604020202020204" pitchFamily="34" charset="0"/>
              <a:buChar char="•"/>
            </a:pPr>
            <a:r>
              <a:rPr lang="en-US" sz="3200">
                <a:cs typeface="Calibri" panose="020F0502020204030204"/>
              </a:rPr>
              <a:t>The Oklahoma Department of LIbraries provides this service for many libraries in the state.</a:t>
            </a:r>
            <a:endParaRPr lang="en-US">
              <a:cs typeface="Calibri" panose="020F0502020204030204"/>
            </a:endParaRPr>
          </a:p>
          <a:p>
            <a:pPr marL="342900" indent="-342900" algn="l">
              <a:buFont typeface="Arial" panose="020B0604020202020204" pitchFamily="34" charset="0"/>
              <a:buChar char="•"/>
            </a:pPr>
            <a:r>
              <a:rPr lang="en-US" sz="3200" dirty="0">
                <a:cs typeface="Calibri" panose="020F0502020204030204"/>
                <a:hlinkClick r:id="rId6"/>
              </a:rPr>
              <a:t>See how it works</a:t>
            </a:r>
            <a:r>
              <a:rPr lang="en-US" sz="3200">
                <a:cs typeface="Calibri" panose="020F0502020204030204"/>
              </a:rPr>
              <a:t>! </a:t>
            </a:r>
            <a:endParaRPr lang="en-US">
              <a:cs typeface="Calibri" panose="020F0502020204030204"/>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249349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lstStyle/>
          <a:p>
            <a:r>
              <a:rPr lang="en-US" dirty="0"/>
              <a:t>Class Objectives</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383604"/>
            <a:ext cx="9144000" cy="2874196"/>
          </a:xfrm>
        </p:spPr>
        <p:txBody>
          <a:bodyPr vert="horz" lIns="91440" tIns="45720" rIns="91440" bIns="45720" rtlCol="0" anchor="t">
            <a:normAutofit fontScale="92500" lnSpcReduction="10000"/>
          </a:bodyPr>
          <a:lstStyle/>
          <a:p>
            <a:endParaRPr lang="en-US"/>
          </a:p>
          <a:p>
            <a:endParaRPr lang="en-US"/>
          </a:p>
          <a:p>
            <a:pPr marL="342900" indent="-342900" algn="l">
              <a:buFont typeface="Arial" panose="020B0604020202020204" pitchFamily="34" charset="0"/>
              <a:buChar char="•"/>
            </a:pPr>
            <a:r>
              <a:rPr lang="en-US" sz="3200" dirty="0"/>
              <a:t>Be able to create a collection development policy</a:t>
            </a:r>
          </a:p>
          <a:p>
            <a:pPr marL="342900" indent="-342900" algn="l">
              <a:buFont typeface="Arial" panose="020B0604020202020204" pitchFamily="34" charset="0"/>
              <a:buChar char="•"/>
            </a:pPr>
            <a:r>
              <a:rPr lang="en-US" sz="3200" dirty="0">
                <a:cs typeface="Calibri"/>
              </a:rPr>
              <a:t>Be able to develop a well-rounded collection</a:t>
            </a:r>
          </a:p>
          <a:p>
            <a:pPr marL="342900" indent="-342900" algn="l">
              <a:buFont typeface="Arial" panose="020B0604020202020204" pitchFamily="34" charset="0"/>
              <a:buChar char="•"/>
            </a:pPr>
            <a:r>
              <a:rPr lang="en-US" sz="3200" dirty="0">
                <a:cs typeface="Calibri"/>
              </a:rPr>
              <a:t>Be able to evaluation the collection</a:t>
            </a:r>
          </a:p>
          <a:p>
            <a:pPr marL="342900" indent="-342900" algn="l">
              <a:buFont typeface="Arial" panose="020B0604020202020204" pitchFamily="34" charset="0"/>
              <a:buChar char="•"/>
            </a:pPr>
            <a:r>
              <a:rPr lang="en-US" sz="3200" dirty="0">
                <a:cs typeface="Calibri"/>
              </a:rPr>
              <a:t>Be able to weed the collection</a:t>
            </a: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Tree>
    <p:extLst>
      <p:ext uri="{BB962C8B-B14F-4D97-AF65-F5344CB8AC3E}">
        <p14:creationId xmlns:p14="http://schemas.microsoft.com/office/powerpoint/2010/main" val="1309775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280429"/>
            <a:ext cx="9144000" cy="1055758"/>
          </a:xfrm>
        </p:spPr>
        <p:txBody>
          <a:bodyPr/>
          <a:lstStyle/>
          <a:p>
            <a:r>
              <a:rPr lang="en-US"/>
              <a:t>Group work</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pic>
        <p:nvPicPr>
          <p:cNvPr id="9" name="Picture 8">
            <a:extLst>
              <a:ext uri="{FF2B5EF4-FFF2-40B4-BE49-F238E27FC236}">
                <a16:creationId xmlns:a16="http://schemas.microsoft.com/office/drawing/2014/main" id="{15EAF86C-007F-43D4-BD25-0A899F9AD9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00" y="1519270"/>
            <a:ext cx="9143999" cy="3819460"/>
          </a:xfrm>
          <a:prstGeom prst="rect">
            <a:avLst/>
          </a:prstGeom>
        </p:spPr>
      </p:pic>
    </p:spTree>
    <p:extLst>
      <p:ext uri="{BB962C8B-B14F-4D97-AF65-F5344CB8AC3E}">
        <p14:creationId xmlns:p14="http://schemas.microsoft.com/office/powerpoint/2010/main" val="3236965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t>Acquisition</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2707821" y="2383604"/>
            <a:ext cx="2857500" cy="2874196"/>
          </a:xfrm>
        </p:spPr>
        <p:txBody>
          <a:bodyPr vert="horz" lIns="91440" tIns="45720" rIns="91440" bIns="45720" rtlCol="0" anchor="t">
            <a:normAutofit fontScale="85000" lnSpcReduction="20000"/>
          </a:bodyPr>
          <a:lstStyle/>
          <a:p>
            <a:endParaRPr lang="en-US"/>
          </a:p>
          <a:p>
            <a:endParaRPr lang="en-US"/>
          </a:p>
          <a:p>
            <a:pPr marL="342900" indent="-342900" algn="l">
              <a:buFont typeface="Arial" panose="020B0604020202020204" pitchFamily="34" charset="0"/>
              <a:buChar char="•"/>
            </a:pPr>
            <a:r>
              <a:rPr lang="en-US" sz="3200"/>
              <a:t>Brodart</a:t>
            </a:r>
          </a:p>
          <a:p>
            <a:pPr marL="342900" indent="-342900" algn="l">
              <a:buFont typeface="Arial" panose="020B0604020202020204" pitchFamily="34" charset="0"/>
              <a:buChar char="•"/>
            </a:pPr>
            <a:r>
              <a:rPr lang="en-US" sz="3200">
                <a:cs typeface="Calibri"/>
              </a:rPr>
              <a:t>Ingram</a:t>
            </a:r>
            <a:endParaRPr lang="en-US" sz="3200" dirty="0">
              <a:cs typeface="Calibri"/>
            </a:endParaRPr>
          </a:p>
          <a:p>
            <a:pPr marL="342900" indent="-342900" algn="l">
              <a:buFont typeface="Arial" panose="020B0604020202020204" pitchFamily="34" charset="0"/>
              <a:buChar char="•"/>
            </a:pPr>
            <a:r>
              <a:rPr lang="en-US" sz="3200">
                <a:cs typeface="Calibri"/>
              </a:rPr>
              <a:t>Scholastic</a:t>
            </a:r>
          </a:p>
          <a:p>
            <a:pPr marL="342900" indent="-342900" algn="l">
              <a:buFont typeface="Arial" panose="020B0604020202020204" pitchFamily="34" charset="0"/>
              <a:buChar char="•"/>
            </a:pPr>
            <a:r>
              <a:rPr lang="en-US" sz="3200">
                <a:cs typeface="Calibri"/>
              </a:rPr>
              <a:t>Penworthy</a:t>
            </a:r>
            <a:endParaRPr lang="en-US" sz="3200" dirty="0">
              <a:cs typeface="Calibri"/>
            </a:endParaRPr>
          </a:p>
          <a:p>
            <a:pPr marL="342900" indent="-342900" algn="l">
              <a:buFont typeface="Arial" panose="020B0604020202020204" pitchFamily="34" charset="0"/>
              <a:buChar char="•"/>
            </a:pPr>
            <a:r>
              <a:rPr lang="en-US" sz="3200">
                <a:cs typeface="Calibri"/>
              </a:rPr>
              <a:t>Baker &amp; Taylor</a:t>
            </a: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30713297-94D9-4B52-9FB4-0E9C92F48AC8}"/>
              </a:ext>
            </a:extLst>
          </p:cNvPr>
          <p:cNvSpPr txBox="1"/>
          <p:nvPr/>
        </p:nvSpPr>
        <p:spPr>
          <a:xfrm>
            <a:off x="5325929" y="2188779"/>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Vendors</a:t>
            </a:r>
            <a:endParaRPr lang="en-US" sz="2400" dirty="0">
              <a:cs typeface="Calibri"/>
            </a:endParaRPr>
          </a:p>
        </p:txBody>
      </p:sp>
      <p:sp>
        <p:nvSpPr>
          <p:cNvPr id="5" name="Subtitle 2">
            <a:extLst>
              <a:ext uri="{FF2B5EF4-FFF2-40B4-BE49-F238E27FC236}">
                <a16:creationId xmlns:a16="http://schemas.microsoft.com/office/drawing/2014/main" id="{7CA002B5-A2B1-450E-8FF6-E55AA21A0524}"/>
              </a:ext>
            </a:extLst>
          </p:cNvPr>
          <p:cNvSpPr txBox="1">
            <a:spLocks/>
          </p:cNvSpPr>
          <p:nvPr/>
        </p:nvSpPr>
        <p:spPr>
          <a:xfrm>
            <a:off x="6724650" y="2372718"/>
            <a:ext cx="2857500" cy="2874196"/>
          </a:xfrm>
          <a:prstGeom prst="rect">
            <a:avLst/>
          </a:prstGeom>
        </p:spPr>
        <p:txBody>
          <a:bodyPr vert="horz" lIns="91440" tIns="45720" rIns="91440" bIns="45720" rtlCol="0" anchor="t">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p>
          <a:p>
            <a:endParaRPr lang="en-US"/>
          </a:p>
          <a:p>
            <a:pPr marL="342900" indent="-342900" algn="l">
              <a:buFont typeface="Arial" panose="020B0604020202020204" pitchFamily="34" charset="0"/>
              <a:buChar char="•"/>
            </a:pPr>
            <a:r>
              <a:rPr lang="en-US" sz="3200"/>
              <a:t>Amazon</a:t>
            </a:r>
            <a:endParaRPr lang="en-US">
              <a:cs typeface="Calibri"/>
            </a:endParaRPr>
          </a:p>
          <a:p>
            <a:pPr marL="342900" indent="-342900" algn="l">
              <a:buFont typeface="Arial" panose="020B0604020202020204" pitchFamily="34" charset="0"/>
              <a:buChar char="•"/>
            </a:pPr>
            <a:r>
              <a:rPr lang="en-US" sz="3200">
                <a:cs typeface="Calibri"/>
              </a:rPr>
              <a:t>Midwest Tape (audio and dvd)</a:t>
            </a:r>
            <a:endParaRPr lang="en-US" sz="3200" dirty="0">
              <a:cs typeface="Calibri"/>
            </a:endParaRPr>
          </a:p>
          <a:p>
            <a:pPr marL="342900" indent="-342900" algn="l">
              <a:buFont typeface="Arial" panose="020B0604020202020204" pitchFamily="34" charset="0"/>
              <a:buChar char="•"/>
            </a:pPr>
            <a:r>
              <a:rPr lang="en-US" sz="3200">
                <a:cs typeface="Calibri"/>
              </a:rPr>
              <a:t>McNaughten (lease)</a:t>
            </a:r>
            <a:endParaRPr lang="en-US" sz="3200" dirty="0">
              <a:cs typeface="Calibri"/>
            </a:endParaRPr>
          </a:p>
          <a:p>
            <a:pPr marL="342900" indent="-342900" algn="l">
              <a:buFont typeface="Arial" panose="020B0604020202020204" pitchFamily="34" charset="0"/>
              <a:buChar char="•"/>
            </a:pPr>
            <a:r>
              <a:rPr lang="en-US" sz="3200">
                <a:cs typeface="Calibri"/>
              </a:rPr>
              <a:t>Overdrive</a:t>
            </a:r>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1884804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t>Acquisitions</a:t>
            </a:r>
            <a:endParaRPr lang="en-US" dirty="0"/>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495893" y="2188779"/>
            <a:ext cx="358121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Vendor considerations</a:t>
            </a:r>
            <a:endParaRPr lang="en-US" sz="2400" dirty="0">
              <a:cs typeface="Calibri"/>
            </a:endParaRPr>
          </a:p>
        </p:txBody>
      </p:sp>
      <p:sp>
        <p:nvSpPr>
          <p:cNvPr id="9" name="Subtitle 2">
            <a:extLst>
              <a:ext uri="{FF2B5EF4-FFF2-40B4-BE49-F238E27FC236}">
                <a16:creationId xmlns:a16="http://schemas.microsoft.com/office/drawing/2014/main" id="{DD6C05A0-A080-4BF1-B54D-CEB13D14AE4E}"/>
              </a:ext>
            </a:extLst>
          </p:cNvPr>
          <p:cNvSpPr>
            <a:spLocks noGrp="1"/>
          </p:cNvSpPr>
          <p:nvPr>
            <p:ph type="subTitle" idx="1"/>
          </p:nvPr>
        </p:nvSpPr>
        <p:spPr>
          <a:xfrm>
            <a:off x="2128814" y="2004950"/>
            <a:ext cx="9656379" cy="3554553"/>
          </a:xfrm>
        </p:spPr>
        <p:txBody>
          <a:bodyPr vert="horz" lIns="91440" tIns="45720" rIns="91440" bIns="45720" rtlCol="0" anchor="t">
            <a:normAutofit fontScale="92500" lnSpcReduction="20000"/>
          </a:bodyPr>
          <a:lstStyle/>
          <a:p>
            <a:endParaRPr lang="en-US"/>
          </a:p>
          <a:p>
            <a:endParaRPr lang="en-US"/>
          </a:p>
          <a:p>
            <a:pPr marL="342900" indent="-342900" algn="l">
              <a:buChar char="•"/>
            </a:pPr>
            <a:endParaRPr lang="en-US" sz="3200" dirty="0">
              <a:cs typeface="Calibri"/>
            </a:endParaRPr>
          </a:p>
          <a:p>
            <a:pPr marL="342900" indent="-342900" algn="l">
              <a:buFont typeface="Arial" panose="020B0604020202020204" pitchFamily="34" charset="0"/>
              <a:buChar char="•"/>
            </a:pPr>
            <a:r>
              <a:rPr lang="en-US" sz="3200">
                <a:cs typeface="Calibri" panose="020F0502020204030204"/>
              </a:rPr>
              <a:t>When to order</a:t>
            </a:r>
          </a:p>
          <a:p>
            <a:pPr marL="342900" indent="-342900" algn="l">
              <a:buFont typeface="Arial" panose="020B0604020202020204" pitchFamily="34" charset="0"/>
              <a:buChar char="•"/>
            </a:pPr>
            <a:r>
              <a:rPr lang="en-US" sz="3200">
                <a:cs typeface="Calibri" panose="020F0502020204030204"/>
              </a:rPr>
              <a:t>Automatic ordering</a:t>
            </a:r>
            <a:endParaRPr lang="en-US" sz="3200" dirty="0">
              <a:cs typeface="Calibri" panose="020F0502020204030204"/>
            </a:endParaRPr>
          </a:p>
          <a:p>
            <a:pPr marL="342900" indent="-342900" algn="l">
              <a:buFont typeface="Arial" panose="020B0604020202020204" pitchFamily="34" charset="0"/>
              <a:buChar char="•"/>
            </a:pPr>
            <a:r>
              <a:rPr lang="en-US" sz="3200">
                <a:cs typeface="Calibri" panose="020F0502020204030204"/>
              </a:rPr>
              <a:t>Pre-processing books</a:t>
            </a:r>
            <a:endParaRPr lang="en-US" sz="3200" dirty="0">
              <a:cs typeface="Calibri" panose="020F0502020204030204"/>
            </a:endParaRPr>
          </a:p>
          <a:p>
            <a:pPr marL="342900" indent="-342900" algn="l">
              <a:buFont typeface="Arial" panose="020B0604020202020204" pitchFamily="34" charset="0"/>
              <a:buChar char="•"/>
            </a:pPr>
            <a:r>
              <a:rPr lang="en-US" sz="3200">
                <a:cs typeface="Calibri" panose="020F0502020204030204"/>
              </a:rPr>
              <a:t>Budget year</a:t>
            </a:r>
            <a:endParaRPr lang="en-US" sz="3200" dirty="0">
              <a:cs typeface="Calibri" panose="020F0502020204030204"/>
            </a:endParaRPr>
          </a:p>
          <a:p>
            <a:pPr marL="342900" indent="-342900" algn="l">
              <a:buFont typeface="Arial" panose="020B0604020202020204" pitchFamily="34" charset="0"/>
              <a:buChar char="•"/>
            </a:pPr>
            <a:r>
              <a:rPr lang="en-US" sz="3200">
                <a:cs typeface="Calibri" panose="020F0502020204030204"/>
              </a:rPr>
              <a:t>Publication flow</a:t>
            </a:r>
            <a:endParaRPr lang="en-US" sz="3200" dirty="0">
              <a:cs typeface="Calibri" panose="020F0502020204030204"/>
            </a:endParaRPr>
          </a:p>
          <a:p>
            <a:pPr algn="l"/>
            <a:endParaRPr lang="en-US" sz="3200" dirty="0">
              <a:cs typeface="Calibri" panose="020F0502020204030204"/>
            </a:endParaRPr>
          </a:p>
          <a:p>
            <a:pPr marL="342900" indent="-342900" algn="l">
              <a:buFont typeface="Arial" panose="020B0604020202020204" pitchFamily="34" charset="0"/>
              <a:buChar char="•"/>
            </a:pPr>
            <a:endParaRPr lang="en-US" sz="3200" dirty="0">
              <a:cs typeface="Calibri" panose="020F0502020204030204"/>
            </a:endParaRPr>
          </a:p>
          <a:p>
            <a:pPr marL="342900" indent="-342900" algn="l">
              <a:buFont typeface="Arial" panose="020B0604020202020204" pitchFamily="34" charset="0"/>
              <a:buChar char="•"/>
            </a:pPr>
            <a:endParaRPr lang="en-US" sz="3200" dirty="0">
              <a:cs typeface="Calibri" panose="020F0502020204030204"/>
            </a:endParaRPr>
          </a:p>
          <a:p>
            <a:pPr marL="342900" indent="-342900" algn="l">
              <a:buFont typeface="Arial" panose="020B0604020202020204" pitchFamily="34" charset="0"/>
              <a:buChar char="•"/>
            </a:pPr>
            <a:endParaRPr lang="en-US" sz="3200" dirty="0">
              <a:cs typeface="Calibri" panose="020F0502020204030204"/>
            </a:endParaRPr>
          </a:p>
          <a:p>
            <a:pPr algn="l"/>
            <a:endParaRPr lang="en-US" sz="3200" dirty="0">
              <a:cs typeface="Calibri" panose="020F0502020204030204"/>
            </a:endParaRPr>
          </a:p>
          <a:p>
            <a:pPr marL="342900" indent="-342900" algn="l">
              <a:buFont typeface="Arial" panose="020B0604020202020204" pitchFamily="34" charset="0"/>
              <a:buChar char="•"/>
            </a:pPr>
            <a:endParaRPr lang="en-US" sz="3200" dirty="0">
              <a:cs typeface="Calibri" panose="020F0502020204030204"/>
            </a:endParaRPr>
          </a:p>
        </p:txBody>
      </p:sp>
    </p:spTree>
    <p:extLst>
      <p:ext uri="{BB962C8B-B14F-4D97-AF65-F5344CB8AC3E}">
        <p14:creationId xmlns:p14="http://schemas.microsoft.com/office/powerpoint/2010/main" val="4073722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t>Acquisitions</a:t>
            </a:r>
            <a:endParaRPr lang="en-US" dirty="0"/>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495893" y="2188779"/>
            <a:ext cx="358121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Formats</a:t>
            </a:r>
            <a:endParaRPr lang="en-US" sz="2400" dirty="0">
              <a:cs typeface="Calibri"/>
            </a:endParaRPr>
          </a:p>
        </p:txBody>
      </p:sp>
      <p:sp>
        <p:nvSpPr>
          <p:cNvPr id="9" name="Subtitle 2">
            <a:extLst>
              <a:ext uri="{FF2B5EF4-FFF2-40B4-BE49-F238E27FC236}">
                <a16:creationId xmlns:a16="http://schemas.microsoft.com/office/drawing/2014/main" id="{DD6C05A0-A080-4BF1-B54D-CEB13D14AE4E}"/>
              </a:ext>
            </a:extLst>
          </p:cNvPr>
          <p:cNvSpPr>
            <a:spLocks noGrp="1"/>
          </p:cNvSpPr>
          <p:nvPr>
            <p:ph type="subTitle" idx="1"/>
          </p:nvPr>
        </p:nvSpPr>
        <p:spPr>
          <a:xfrm>
            <a:off x="2156029" y="1841665"/>
            <a:ext cx="9656379" cy="3554553"/>
          </a:xfrm>
        </p:spPr>
        <p:txBody>
          <a:bodyPr vert="horz" lIns="91440" tIns="45720" rIns="91440" bIns="45720" rtlCol="0" anchor="t">
            <a:normAutofit fontScale="70000" lnSpcReduction="20000"/>
          </a:bodyPr>
          <a:lstStyle/>
          <a:p>
            <a:endParaRPr lang="en-US"/>
          </a:p>
          <a:p>
            <a:endParaRPr lang="en-US"/>
          </a:p>
          <a:p>
            <a:pPr marL="342900" indent="-342900" algn="l">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r>
              <a:rPr lang="en-US" sz="3200">
                <a:cs typeface="Calibri" panose="020F0502020204030204"/>
              </a:rPr>
              <a:t>Find a balance between eResources and Print</a:t>
            </a:r>
            <a:endParaRPr lang="en-US" sz="3200" dirty="0">
              <a:cs typeface="Calibri" panose="020F0502020204030204"/>
            </a:endParaRPr>
          </a:p>
          <a:p>
            <a:pPr marL="342900" indent="-342900" algn="l">
              <a:buFont typeface="Arial" panose="020B0604020202020204" pitchFamily="34" charset="0"/>
              <a:buChar char="•"/>
            </a:pPr>
            <a:r>
              <a:rPr lang="en-US" sz="3200">
                <a:cs typeface="Calibri" panose="020F0502020204030204"/>
              </a:rPr>
              <a:t>You will need to determine what is best for your community</a:t>
            </a:r>
          </a:p>
          <a:p>
            <a:pPr marL="342900" indent="-342900" algn="l">
              <a:buFont typeface="Arial" panose="020B0604020202020204" pitchFamily="34" charset="0"/>
              <a:buChar char="•"/>
            </a:pPr>
            <a:r>
              <a:rPr lang="en-US" sz="3200">
                <a:cs typeface="Calibri" panose="020F0502020204030204"/>
              </a:rPr>
              <a:t>Most vendors allow 26 electronic checkouts per subscription</a:t>
            </a:r>
            <a:endParaRPr lang="en-US">
              <a:cs typeface="Calibri" panose="020F0502020204030204"/>
            </a:endParaRPr>
          </a:p>
          <a:p>
            <a:pPr marL="342900" indent="-342900" algn="l">
              <a:buFont typeface="Arial" panose="020B0604020202020204" pitchFamily="34" charset="0"/>
              <a:buChar char="•"/>
            </a:pPr>
            <a:r>
              <a:rPr lang="en-US" sz="3200">
                <a:cs typeface="Calibri" panose="020F0502020204030204"/>
              </a:rPr>
              <a:t>New lending models like Hoopla or Kanopy</a:t>
            </a:r>
            <a:endParaRPr lang="en-US">
              <a:cs typeface="Calibri" panose="020F0502020204030204"/>
            </a:endParaRPr>
          </a:p>
          <a:p>
            <a:pPr marL="342900" indent="-342900" algn="l">
              <a:buFont typeface="Arial" panose="020B0604020202020204" pitchFamily="34" charset="0"/>
              <a:buChar char="•"/>
            </a:pPr>
            <a:r>
              <a:rPr lang="en-US" sz="3200">
                <a:cs typeface="Calibri" panose="020F0502020204030204"/>
              </a:rPr>
              <a:t>Consider customer requests and checkouts per format to help determine what to purchase</a:t>
            </a:r>
          </a:p>
          <a:p>
            <a:pPr marL="342900" indent="-342900" algn="l">
              <a:buFont typeface="Arial" panose="020B0604020202020204" pitchFamily="34" charset="0"/>
              <a:buChar char="•"/>
            </a:pPr>
            <a:endParaRPr lang="en-US" sz="3200" dirty="0">
              <a:cs typeface="Calibri" panose="020F0502020204030204"/>
            </a:endParaRPr>
          </a:p>
          <a:p>
            <a:pPr marL="342900" indent="-342900" algn="l">
              <a:buFont typeface="Arial" panose="020B0604020202020204" pitchFamily="34" charset="0"/>
              <a:buChar char="•"/>
            </a:pPr>
            <a:endParaRPr lang="en-US" sz="3200" dirty="0">
              <a:cs typeface="Calibri" panose="020F0502020204030204"/>
            </a:endParaRPr>
          </a:p>
          <a:p>
            <a:pPr marL="342900" indent="-342900" algn="l">
              <a:buFont typeface="Arial" panose="020B0604020202020204" pitchFamily="34" charset="0"/>
              <a:buChar char="•"/>
            </a:pPr>
            <a:endParaRPr lang="en-US" sz="3200" dirty="0">
              <a:cs typeface="Calibri" panose="020F0502020204030204"/>
            </a:endParaRPr>
          </a:p>
          <a:p>
            <a:pPr algn="l"/>
            <a:endParaRPr lang="en-US" sz="3200" dirty="0">
              <a:cs typeface="Calibri" panose="020F0502020204030204"/>
            </a:endParaRPr>
          </a:p>
          <a:p>
            <a:pPr marL="342900" indent="-342900" algn="l">
              <a:buFont typeface="Arial" panose="020B0604020202020204" pitchFamily="34" charset="0"/>
              <a:buChar char="•"/>
            </a:pPr>
            <a:endParaRPr lang="en-US" sz="3200" dirty="0">
              <a:cs typeface="Calibri" panose="020F0502020204030204"/>
            </a:endParaRPr>
          </a:p>
        </p:txBody>
      </p:sp>
    </p:spTree>
    <p:extLst>
      <p:ext uri="{BB962C8B-B14F-4D97-AF65-F5344CB8AC3E}">
        <p14:creationId xmlns:p14="http://schemas.microsoft.com/office/powerpoint/2010/main" val="1195397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877434"/>
            <a:ext cx="9144000" cy="1055758"/>
          </a:xfrm>
        </p:spPr>
        <p:txBody>
          <a:bodyPr>
            <a:normAutofit/>
          </a:bodyPr>
          <a:lstStyle/>
          <a:p>
            <a:r>
              <a:rPr lang="en-US" dirty="0">
                <a:cs typeface="Calibri Light"/>
              </a:rPr>
              <a:t>Acquisitions</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1716185"/>
            <a:ext cx="9144000" cy="4099508"/>
          </a:xfrm>
        </p:spPr>
        <p:txBody>
          <a:bodyPr vert="horz" lIns="91440" tIns="45720" rIns="91440" bIns="45720" rtlCol="0" anchor="t">
            <a:normAutofit fontScale="85000" lnSpcReduction="20000"/>
          </a:bodyPr>
          <a:lstStyle/>
          <a:p>
            <a:endParaRPr lang="en-US"/>
          </a:p>
          <a:p>
            <a:endParaRPr lang="en-US"/>
          </a:p>
          <a:p>
            <a:pPr algn="l"/>
            <a:endParaRPr lang="en-US" sz="3200" dirty="0">
              <a:ea typeface="+mn-lt"/>
              <a:cs typeface="+mn-lt"/>
            </a:endParaRPr>
          </a:p>
          <a:p>
            <a:pPr algn="l"/>
            <a:endParaRPr lang="en-US" sz="3200" dirty="0">
              <a:cs typeface="Calibri"/>
            </a:endParaRPr>
          </a:p>
          <a:p>
            <a:pPr marL="457200" indent="-457200" algn="l">
              <a:buChar char="•"/>
            </a:pPr>
            <a:r>
              <a:rPr lang="en-US" sz="3200">
                <a:cs typeface="Calibri"/>
              </a:rPr>
              <a:t>Maintain on order data</a:t>
            </a:r>
            <a:endParaRPr lang="en-US" sz="3200" dirty="0">
              <a:cs typeface="Calibri"/>
            </a:endParaRPr>
          </a:p>
          <a:p>
            <a:pPr marL="457200" indent="-457200" algn="l">
              <a:buChar char="•"/>
            </a:pPr>
            <a:r>
              <a:rPr lang="en-US" sz="3200">
                <a:cs typeface="Calibri"/>
              </a:rPr>
              <a:t>Maintain a 12 month or percentage of budget to purchase monthly</a:t>
            </a:r>
          </a:p>
          <a:p>
            <a:pPr marL="457200" indent="-457200" algn="l">
              <a:buChar char="•"/>
            </a:pPr>
            <a:r>
              <a:rPr lang="en-US" sz="3200">
                <a:cs typeface="Calibri"/>
              </a:rPr>
              <a:t>Heavy Release dates: Winter and Summer</a:t>
            </a:r>
            <a:endParaRPr lang="en-US">
              <a:cs typeface="Calibri"/>
            </a:endParaRPr>
          </a:p>
          <a:p>
            <a:pPr marL="457200" indent="-457200" algn="l">
              <a:buChar char="•"/>
            </a:pPr>
            <a:r>
              <a:rPr lang="en-US" sz="3200">
                <a:cs typeface="Calibri"/>
              </a:rPr>
              <a:t>Popular author releases</a:t>
            </a:r>
            <a:endParaRPr lang="en-US">
              <a:cs typeface="Calibri"/>
            </a:endParaRPr>
          </a:p>
          <a:p>
            <a:pPr marL="457200" indent="-457200" algn="l">
              <a:buChar char="•"/>
            </a:pPr>
            <a:r>
              <a:rPr lang="en-US" sz="3200">
                <a:cs typeface="Calibri"/>
              </a:rPr>
              <a:t>Automated purchases</a:t>
            </a:r>
          </a:p>
          <a:p>
            <a:pPr algn="l">
              <a:buChar char="•"/>
            </a:pPr>
            <a:endParaRPr lang="en-US" sz="3200" dirty="0">
              <a:cs typeface="Calibri"/>
            </a:endParaRPr>
          </a:p>
          <a:p>
            <a:pPr algn="l">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4187392" y="1881392"/>
            <a:ext cx="438403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Getting the book on </a:t>
            </a:r>
            <a:r>
              <a:rPr lang="en-US" sz="2400">
                <a:cs typeface="Calibri"/>
              </a:rPr>
              <a:t>the shelf</a:t>
            </a:r>
            <a:endParaRPr lang="en-US" sz="2400" dirty="0">
              <a:cs typeface="Calibri"/>
            </a:endParaRPr>
          </a:p>
        </p:txBody>
      </p:sp>
    </p:spTree>
    <p:extLst>
      <p:ext uri="{BB962C8B-B14F-4D97-AF65-F5344CB8AC3E}">
        <p14:creationId xmlns:p14="http://schemas.microsoft.com/office/powerpoint/2010/main" val="3931082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t>Reviews</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2707821" y="2383604"/>
            <a:ext cx="2857500" cy="2874196"/>
          </a:xfrm>
        </p:spPr>
        <p:txBody>
          <a:bodyPr vert="horz" lIns="91440" tIns="45720" rIns="91440" bIns="45720" rtlCol="0" anchor="t">
            <a:normAutofit fontScale="77500" lnSpcReduction="20000"/>
          </a:bodyPr>
          <a:lstStyle/>
          <a:p>
            <a:endParaRPr lang="en-US"/>
          </a:p>
          <a:p>
            <a:endParaRPr lang="en-US"/>
          </a:p>
          <a:p>
            <a:pPr marL="342900" indent="-342900" algn="l">
              <a:buFont typeface="Arial" panose="020B0604020202020204" pitchFamily="34" charset="0"/>
              <a:buChar char="•"/>
            </a:pPr>
            <a:r>
              <a:rPr lang="en-US" sz="3200"/>
              <a:t>Booklist</a:t>
            </a:r>
          </a:p>
          <a:p>
            <a:pPr marL="342900" indent="-342900" algn="l">
              <a:buFont typeface="Arial" panose="020B0604020202020204" pitchFamily="34" charset="0"/>
              <a:buChar char="•"/>
            </a:pPr>
            <a:r>
              <a:rPr lang="en-US" sz="3200"/>
              <a:t>Publisher's Weekly</a:t>
            </a:r>
          </a:p>
          <a:p>
            <a:pPr marL="342900" indent="-342900" algn="l">
              <a:buFont typeface="Arial" panose="020B0604020202020204" pitchFamily="34" charset="0"/>
              <a:buChar char="•"/>
            </a:pPr>
            <a:r>
              <a:rPr lang="en-US" sz="3200"/>
              <a:t>Library Journal</a:t>
            </a:r>
          </a:p>
          <a:p>
            <a:pPr marL="342900" indent="-342900" algn="l">
              <a:buFont typeface="Arial" panose="020B0604020202020204" pitchFamily="34" charset="0"/>
              <a:buChar char="•"/>
            </a:pPr>
            <a:r>
              <a:rPr lang="en-US" sz="3200"/>
              <a:t>Kirkus</a:t>
            </a:r>
          </a:p>
          <a:p>
            <a:pPr marL="342900" indent="-342900" algn="l">
              <a:buFont typeface="Arial" panose="020B0604020202020204" pitchFamily="34" charset="0"/>
              <a:buChar char="•"/>
            </a:pPr>
            <a:r>
              <a:rPr lang="en-US" sz="3200"/>
              <a:t>Romantic Times</a:t>
            </a:r>
            <a:endParaRPr lang="en-US" sz="320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30713297-94D9-4B52-9FB4-0E9C92F48AC8}"/>
              </a:ext>
            </a:extLst>
          </p:cNvPr>
          <p:cNvSpPr txBox="1"/>
          <p:nvPr/>
        </p:nvSpPr>
        <p:spPr>
          <a:xfrm>
            <a:off x="5325929" y="2188779"/>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Adult</a:t>
            </a:r>
            <a:endParaRPr lang="en-US" sz="2400" dirty="0">
              <a:cs typeface="Calibri"/>
            </a:endParaRPr>
          </a:p>
        </p:txBody>
      </p:sp>
      <p:sp>
        <p:nvSpPr>
          <p:cNvPr id="5" name="Subtitle 2">
            <a:extLst>
              <a:ext uri="{FF2B5EF4-FFF2-40B4-BE49-F238E27FC236}">
                <a16:creationId xmlns:a16="http://schemas.microsoft.com/office/drawing/2014/main" id="{7CA002B5-A2B1-450E-8FF6-E55AA21A0524}"/>
              </a:ext>
            </a:extLst>
          </p:cNvPr>
          <p:cNvSpPr txBox="1">
            <a:spLocks/>
          </p:cNvSpPr>
          <p:nvPr/>
        </p:nvSpPr>
        <p:spPr>
          <a:xfrm>
            <a:off x="6724650" y="2372718"/>
            <a:ext cx="2857500" cy="2874196"/>
          </a:xfrm>
          <a:prstGeom prst="rect">
            <a:avLst/>
          </a:prstGeom>
        </p:spPr>
        <p:txBody>
          <a:bodyPr vert="horz" lIns="91440" tIns="45720" rIns="91440" bIns="45720" rtlCol="0" anchor="t">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p>
          <a:p>
            <a:endParaRPr lang="en-US"/>
          </a:p>
          <a:p>
            <a:pPr marL="342900" indent="-342900" algn="l">
              <a:buFont typeface="Arial" panose="020B0604020202020204" pitchFamily="34" charset="0"/>
              <a:buChar char="•"/>
            </a:pPr>
            <a:r>
              <a:rPr lang="en-US" sz="3200"/>
              <a:t>NT Times bestseller list</a:t>
            </a:r>
            <a:endParaRPr lang="en-US">
              <a:cs typeface="Calibri"/>
            </a:endParaRPr>
          </a:p>
          <a:p>
            <a:pPr marL="342900" indent="-342900" algn="l">
              <a:buFont typeface="Arial" panose="020B0604020202020204" pitchFamily="34" charset="0"/>
              <a:buChar char="•"/>
            </a:pPr>
            <a:r>
              <a:rPr lang="en-US" sz="3200">
                <a:cs typeface="Calibri"/>
              </a:rPr>
              <a:t>Brodart</a:t>
            </a:r>
            <a:endParaRPr lang="en-US" sz="3200" dirty="0">
              <a:cs typeface="Calibri"/>
            </a:endParaRPr>
          </a:p>
          <a:p>
            <a:pPr marL="342900" indent="-342900" algn="l">
              <a:buFont typeface="Arial" panose="020B0604020202020204" pitchFamily="34" charset="0"/>
              <a:buChar char="•"/>
            </a:pPr>
            <a:r>
              <a:rPr lang="en-US" sz="3200">
                <a:cs typeface="Calibri"/>
              </a:rPr>
              <a:t>Baker and Taylor</a:t>
            </a:r>
            <a:endParaRPr lang="en-US" sz="3200" dirty="0">
              <a:cs typeface="Calibri"/>
            </a:endParaRPr>
          </a:p>
          <a:p>
            <a:pPr marL="342900" indent="-342900" algn="l">
              <a:buFont typeface="Arial" panose="020B0604020202020204" pitchFamily="34" charset="0"/>
              <a:buChar char="•"/>
            </a:pPr>
            <a:r>
              <a:rPr lang="en-US" sz="3200">
                <a:cs typeface="Calibri"/>
              </a:rPr>
              <a:t>Amazon</a:t>
            </a:r>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41412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t>Reviews</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2707821" y="2383604"/>
            <a:ext cx="3578678" cy="2874196"/>
          </a:xfrm>
        </p:spPr>
        <p:txBody>
          <a:bodyPr vert="horz" lIns="91440" tIns="45720" rIns="91440" bIns="45720" rtlCol="0" anchor="t">
            <a:normAutofit fontScale="92500" lnSpcReduction="20000"/>
          </a:bodyPr>
          <a:lstStyle/>
          <a:p>
            <a:endParaRPr lang="en-US"/>
          </a:p>
          <a:p>
            <a:endParaRPr lang="en-US"/>
          </a:p>
          <a:p>
            <a:pPr marL="342900" indent="-342900" algn="l">
              <a:buFont typeface="Arial" panose="020B0604020202020204" pitchFamily="34" charset="0"/>
              <a:buChar char="•"/>
            </a:pPr>
            <a:r>
              <a:rPr lang="en-US" sz="3200"/>
              <a:t>VOYA</a:t>
            </a:r>
          </a:p>
          <a:p>
            <a:pPr marL="342900" indent="-342900" algn="l">
              <a:buFont typeface="Arial" panose="020B0604020202020204" pitchFamily="34" charset="0"/>
              <a:buChar char="•"/>
            </a:pPr>
            <a:r>
              <a:rPr lang="en-US" sz="3200"/>
              <a:t>Booklist</a:t>
            </a:r>
          </a:p>
          <a:p>
            <a:pPr marL="342900" indent="-342900" algn="l">
              <a:buFont typeface="Arial" panose="020B0604020202020204" pitchFamily="34" charset="0"/>
              <a:buChar char="•"/>
            </a:pPr>
            <a:r>
              <a:rPr lang="en-US" sz="3200"/>
              <a:t>Publisher's Weekly</a:t>
            </a:r>
          </a:p>
          <a:p>
            <a:pPr marL="342900" indent="-342900" algn="l">
              <a:buFont typeface="Arial" panose="020B0604020202020204" pitchFamily="34" charset="0"/>
              <a:buChar char="•"/>
            </a:pPr>
            <a:r>
              <a:rPr lang="en-US" sz="3200"/>
              <a:t>School Library Journal</a:t>
            </a:r>
            <a:endParaRPr lang="en-US" sz="320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30713297-94D9-4B52-9FB4-0E9C92F48AC8}"/>
              </a:ext>
            </a:extLst>
          </p:cNvPr>
          <p:cNvSpPr txBox="1"/>
          <p:nvPr/>
        </p:nvSpPr>
        <p:spPr>
          <a:xfrm>
            <a:off x="5189858" y="2093529"/>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YA / Children's</a:t>
            </a:r>
            <a:endParaRPr lang="en-US" sz="2400" dirty="0">
              <a:cs typeface="Calibri"/>
            </a:endParaRPr>
          </a:p>
        </p:txBody>
      </p:sp>
      <p:sp>
        <p:nvSpPr>
          <p:cNvPr id="5" name="Subtitle 2">
            <a:extLst>
              <a:ext uri="{FF2B5EF4-FFF2-40B4-BE49-F238E27FC236}">
                <a16:creationId xmlns:a16="http://schemas.microsoft.com/office/drawing/2014/main" id="{7CA002B5-A2B1-450E-8FF6-E55AA21A0524}"/>
              </a:ext>
            </a:extLst>
          </p:cNvPr>
          <p:cNvSpPr txBox="1">
            <a:spLocks/>
          </p:cNvSpPr>
          <p:nvPr/>
        </p:nvSpPr>
        <p:spPr>
          <a:xfrm>
            <a:off x="6724650" y="2386325"/>
            <a:ext cx="4558392" cy="2860589"/>
          </a:xfrm>
          <a:prstGeom prst="rect">
            <a:avLst/>
          </a:prstGeom>
        </p:spPr>
        <p:txBody>
          <a:bodyPr vert="horz" lIns="91440" tIns="45720" rIns="91440" bIns="45720" rtlCol="0" anchor="t">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p>
          <a:p>
            <a:endParaRPr lang="en-US"/>
          </a:p>
          <a:p>
            <a:pPr marL="342900" indent="-342900" algn="l">
              <a:buFont typeface="Arial" panose="020B0604020202020204" pitchFamily="34" charset="0"/>
              <a:buChar char="•"/>
            </a:pPr>
            <a:r>
              <a:rPr lang="en-US" sz="3200"/>
              <a:t>Kirkus</a:t>
            </a:r>
            <a:endParaRPr lang="en-US" sz="3200">
              <a:cs typeface="Calibri"/>
            </a:endParaRPr>
          </a:p>
          <a:p>
            <a:pPr marL="342900" indent="-342900" algn="l">
              <a:buFont typeface="Arial" panose="020B0604020202020204" pitchFamily="34" charset="0"/>
              <a:buChar char="•"/>
            </a:pPr>
            <a:r>
              <a:rPr lang="en-US" sz="3200">
                <a:cs typeface="Calibri"/>
              </a:rPr>
              <a:t>Goodreads</a:t>
            </a:r>
            <a:endParaRPr lang="en-US" sz="3200" dirty="0">
              <a:cs typeface="Calibri"/>
            </a:endParaRPr>
          </a:p>
          <a:p>
            <a:pPr marL="342900" indent="-342900" algn="l">
              <a:buFont typeface="Arial" panose="020B0604020202020204" pitchFamily="34" charset="0"/>
              <a:buChar char="•"/>
            </a:pPr>
            <a:r>
              <a:rPr lang="en-US" sz="3200">
                <a:cs typeface="Calibri"/>
              </a:rPr>
              <a:t>Hornbook</a:t>
            </a:r>
            <a:endParaRPr lang="en-US" sz="3200" dirty="0">
              <a:cs typeface="Calibri"/>
            </a:endParaRPr>
          </a:p>
          <a:p>
            <a:pPr marL="342900" indent="-342900" algn="l">
              <a:buFont typeface="Arial" panose="020B0604020202020204" pitchFamily="34" charset="0"/>
              <a:buChar char="•"/>
            </a:pPr>
            <a:r>
              <a:rPr lang="en-US" sz="3200">
                <a:cs typeface="Calibri"/>
              </a:rPr>
              <a:t>Comicbookroundup.com</a:t>
            </a:r>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307527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Reviews</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2874196"/>
          </a:xfrm>
        </p:spPr>
        <p:txBody>
          <a:bodyPr vert="horz" lIns="91440" tIns="45720" rIns="91440" bIns="45720" rtlCol="0" anchor="t">
            <a:normAutofit fontScale="77500" lnSpcReduction="20000"/>
          </a:bodyPr>
          <a:lstStyle/>
          <a:p>
            <a:endParaRPr lang="en-US"/>
          </a:p>
          <a:p>
            <a:endParaRPr lang="en-US"/>
          </a:p>
          <a:p>
            <a:pPr algn="l">
              <a:buFont typeface="Arial" panose="020B0604020202020204" pitchFamily="34" charset="0"/>
              <a:buChar char="•"/>
            </a:pPr>
            <a:r>
              <a:rPr lang="en-US" sz="3200"/>
              <a:t>Reviews can provide objective information about the material</a:t>
            </a:r>
          </a:p>
          <a:p>
            <a:pPr algn="l">
              <a:buChar char="•"/>
            </a:pPr>
            <a:r>
              <a:rPr lang="en-US" sz="3200"/>
              <a:t>Reviews are written by experts in the field, professional reviewers, and librarians</a:t>
            </a:r>
            <a:endParaRPr lang="en-US" sz="3200" dirty="0">
              <a:cs typeface="Calibri"/>
            </a:endParaRPr>
          </a:p>
          <a:p>
            <a:pPr algn="l">
              <a:buChar char="•"/>
            </a:pPr>
            <a:r>
              <a:rPr lang="en-US" sz="3200">
                <a:cs typeface="Calibri"/>
              </a:rPr>
              <a:t>Keep policy in mind</a:t>
            </a:r>
            <a:endParaRPr lang="en-US" sz="3200" dirty="0"/>
          </a:p>
          <a:p>
            <a:pPr algn="l">
              <a:buChar char="•"/>
            </a:pPr>
            <a:r>
              <a:rPr lang="en-US" sz="3200">
                <a:cs typeface="Calibri"/>
              </a:rPr>
              <a:t>Know the why, who especially for controversial materials</a:t>
            </a:r>
            <a:endParaRPr lang="en-US" sz="3200" dirty="0"/>
          </a:p>
          <a:p>
            <a:pPr algn="l">
              <a:buChar char="•"/>
            </a:pPr>
            <a:r>
              <a:rPr lang="en-US" sz="3200"/>
              <a:t>Pay attention to starred reviews</a:t>
            </a:r>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Tree>
    <p:extLst>
      <p:ext uri="{BB962C8B-B14F-4D97-AF65-F5344CB8AC3E}">
        <p14:creationId xmlns:p14="http://schemas.microsoft.com/office/powerpoint/2010/main" val="244125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Reviews</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3459303"/>
          </a:xfrm>
        </p:spPr>
        <p:txBody>
          <a:bodyPr vert="horz" lIns="91440" tIns="45720" rIns="91440" bIns="45720" rtlCol="0" anchor="t">
            <a:normAutofit fontScale="77500" lnSpcReduction="20000"/>
          </a:bodyPr>
          <a:lstStyle/>
          <a:p>
            <a:endParaRPr lang="en-US"/>
          </a:p>
          <a:p>
            <a:endParaRPr lang="en-US"/>
          </a:p>
          <a:p>
            <a:pPr algn="l">
              <a:buFont typeface="Arial" panose="020B0604020202020204" pitchFamily="34" charset="0"/>
              <a:buChar char="•"/>
            </a:pPr>
            <a:r>
              <a:rPr lang="en-US" sz="3200"/>
              <a:t>Strength and weaknesses</a:t>
            </a:r>
          </a:p>
          <a:p>
            <a:pPr algn="l">
              <a:buFont typeface="Arial" panose="020B0604020202020204" pitchFamily="34" charset="0"/>
              <a:buChar char="•"/>
            </a:pPr>
            <a:r>
              <a:rPr lang="en-US" sz="3200"/>
              <a:t>Basic Plot</a:t>
            </a:r>
          </a:p>
          <a:p>
            <a:pPr algn="l">
              <a:buFont typeface="Arial" panose="020B0604020202020204" pitchFamily="34" charset="0"/>
              <a:buChar char="•"/>
            </a:pPr>
            <a:r>
              <a:rPr lang="en-US" sz="3200"/>
              <a:t>Characters</a:t>
            </a:r>
          </a:p>
          <a:p>
            <a:pPr algn="l">
              <a:buFont typeface="Arial" panose="020B0604020202020204" pitchFamily="34" charset="0"/>
              <a:buChar char="•"/>
            </a:pPr>
            <a:r>
              <a:rPr lang="en-US" sz="3200"/>
              <a:t>Obscenity level</a:t>
            </a:r>
          </a:p>
          <a:p>
            <a:pPr algn="l">
              <a:buFont typeface="Arial" panose="020B0604020202020204" pitchFamily="34" charset="0"/>
              <a:buChar char="•"/>
            </a:pPr>
            <a:r>
              <a:rPr lang="en-US" sz="3200"/>
              <a:t>Author</a:t>
            </a:r>
          </a:p>
          <a:p>
            <a:pPr algn="l">
              <a:buFont typeface="Arial" panose="020B0604020202020204" pitchFamily="34" charset="0"/>
              <a:buChar char="•"/>
            </a:pPr>
            <a:r>
              <a:rPr lang="en-US" sz="3200"/>
              <a:t>Title </a:t>
            </a:r>
          </a:p>
          <a:p>
            <a:pPr algn="l">
              <a:buFont typeface="Arial" panose="020B0604020202020204" pitchFamily="34" charset="0"/>
              <a:buChar char="•"/>
            </a:pPr>
            <a:r>
              <a:rPr lang="en-US" sz="3200"/>
              <a:t>Subject</a:t>
            </a: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5162644" y="2066315"/>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Components</a:t>
            </a:r>
            <a:endParaRPr lang="en-US" sz="2400" dirty="0">
              <a:cs typeface="Calibri"/>
            </a:endParaRPr>
          </a:p>
        </p:txBody>
      </p:sp>
    </p:spTree>
    <p:extLst>
      <p:ext uri="{BB962C8B-B14F-4D97-AF65-F5344CB8AC3E}">
        <p14:creationId xmlns:p14="http://schemas.microsoft.com/office/powerpoint/2010/main" val="717198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3459303"/>
          </a:xfrm>
        </p:spPr>
        <p:txBody>
          <a:bodyPr vert="horz" lIns="91440" tIns="45720" rIns="91440" bIns="45720" rtlCol="0" anchor="t">
            <a:normAutofit/>
          </a:bodyPr>
          <a:lstStyle/>
          <a:p>
            <a:endParaRPr lang="en-US"/>
          </a:p>
          <a:p>
            <a:endParaRPr lang="en-US"/>
          </a:p>
          <a:p>
            <a:pPr algn="l">
              <a:buFont typeface="Arial" panose="020B0604020202020204" pitchFamily="34" charset="0"/>
              <a:buChar char="•"/>
            </a:pPr>
            <a:r>
              <a:rPr lang="en-US" sz="3200"/>
              <a:t>Most public libraries use automation through their Integrated Library Systems (ILS).</a:t>
            </a:r>
          </a:p>
          <a:p>
            <a:pPr algn="l">
              <a:buFont typeface="Arial" panose="020B0604020202020204" pitchFamily="34" charset="0"/>
              <a:buChar char="•"/>
            </a:pPr>
            <a:r>
              <a:rPr lang="en-US" sz="3200"/>
              <a:t>Keep up with maintenance and upgrades to your system</a:t>
            </a:r>
            <a:endParaRPr lang="en-US"/>
          </a:p>
          <a:p>
            <a:pPr algn="l">
              <a:buFont typeface="Arial" panose="020B0604020202020204" pitchFamily="34" charset="0"/>
              <a:buChar char="•"/>
            </a:pPr>
            <a:r>
              <a:rPr lang="en-US" sz="3200"/>
              <a:t>Replace system if you have outgrown it </a:t>
            </a:r>
            <a:endParaRPr lang="en-US" sz="320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5162644" y="2066315"/>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Automation</a:t>
            </a:r>
            <a:endParaRPr lang="en-US" sz="2400" dirty="0">
              <a:cs typeface="Calibri"/>
            </a:endParaRPr>
          </a:p>
        </p:txBody>
      </p:sp>
    </p:spTree>
    <p:extLst>
      <p:ext uri="{BB962C8B-B14F-4D97-AF65-F5344CB8AC3E}">
        <p14:creationId xmlns:p14="http://schemas.microsoft.com/office/powerpoint/2010/main" val="3499130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637851" y="1141164"/>
            <a:ext cx="9144000" cy="809179"/>
          </a:xfrm>
        </p:spPr>
        <p:txBody>
          <a:bodyPr>
            <a:normAutofit fontScale="90000"/>
          </a:bodyPr>
          <a:lstStyle/>
          <a:p>
            <a:r>
              <a:rPr lang="en-US" dirty="0"/>
              <a:t>What is collection development?</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39AAF09-600B-455B-B3CB-BC5EBC59F0B5}"/>
              </a:ext>
            </a:extLst>
          </p:cNvPr>
          <p:cNvSpPr txBox="1"/>
          <p:nvPr/>
        </p:nvSpPr>
        <p:spPr>
          <a:xfrm>
            <a:off x="3127829" y="2619829"/>
            <a:ext cx="6662056"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The identification, selection, acquisition, and evaluation of </a:t>
            </a:r>
            <a:r>
              <a:rPr lang="en-US" sz="2400" b="1" dirty="0"/>
              <a:t>library </a:t>
            </a:r>
            <a:r>
              <a:rPr lang="en-US" sz="2400" dirty="0"/>
              <a:t>resources (e.g., print materials, audiovisual materials, and electronic resources) for a community of users.</a:t>
            </a:r>
          </a:p>
        </p:txBody>
      </p:sp>
    </p:spTree>
    <p:extLst>
      <p:ext uri="{BB962C8B-B14F-4D97-AF65-F5344CB8AC3E}">
        <p14:creationId xmlns:p14="http://schemas.microsoft.com/office/powerpoint/2010/main" val="1470184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3459303"/>
          </a:xfrm>
        </p:spPr>
        <p:txBody>
          <a:bodyPr vert="horz" lIns="91440" tIns="45720" rIns="91440" bIns="45720" rtlCol="0" anchor="t">
            <a:normAutofit fontScale="92500" lnSpcReduction="20000"/>
          </a:bodyPr>
          <a:lstStyle/>
          <a:p>
            <a:endParaRPr lang="en-US"/>
          </a:p>
          <a:p>
            <a:endParaRPr lang="en-US"/>
          </a:p>
          <a:p>
            <a:pPr algn="l">
              <a:buFont typeface="Arial" panose="020B0604020202020204" pitchFamily="34" charset="0"/>
              <a:buChar char="•"/>
            </a:pPr>
            <a:r>
              <a:rPr lang="en-US" sz="3200"/>
              <a:t>Careful</a:t>
            </a:r>
            <a:r>
              <a:rPr lang="en-US" sz="3200">
                <a:ea typeface="+mn-lt"/>
                <a:cs typeface="+mn-lt"/>
              </a:rPr>
              <a:t> and complete cataloging provides access to all sources of information available at the library on a particular topic, by a particular author, or in a particular format.</a:t>
            </a:r>
          </a:p>
          <a:p>
            <a:pPr algn="l">
              <a:buFont typeface="Arial" panose="020B0604020202020204" pitchFamily="34" charset="0"/>
              <a:buChar char="•"/>
            </a:pPr>
            <a:r>
              <a:rPr lang="en-US" sz="3200">
                <a:ea typeface="+mn-lt"/>
                <a:cs typeface="+mn-lt"/>
              </a:rPr>
              <a:t>The better the access, the more use the collection receives and the more satisfied the customer is in their library.</a:t>
            </a:r>
          </a:p>
          <a:p>
            <a:pPr algn="l">
              <a:buFont typeface="Arial" panose="020B0604020202020204" pitchFamily="34" charset="0"/>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5162644" y="2066315"/>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Purpose</a:t>
            </a:r>
            <a:endParaRPr lang="en-US" sz="2400" dirty="0">
              <a:cs typeface="Calibri"/>
            </a:endParaRPr>
          </a:p>
        </p:txBody>
      </p:sp>
    </p:spTree>
    <p:extLst>
      <p:ext uri="{BB962C8B-B14F-4D97-AF65-F5344CB8AC3E}">
        <p14:creationId xmlns:p14="http://schemas.microsoft.com/office/powerpoint/2010/main" val="3275694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3459303"/>
          </a:xfrm>
        </p:spPr>
        <p:txBody>
          <a:bodyPr vert="horz" lIns="91440" tIns="45720" rIns="91440" bIns="45720" rtlCol="0" anchor="t">
            <a:normAutofit lnSpcReduction="10000"/>
          </a:bodyPr>
          <a:lstStyle/>
          <a:p>
            <a:endParaRPr lang="en-US"/>
          </a:p>
          <a:p>
            <a:endParaRPr lang="en-US"/>
          </a:p>
          <a:p>
            <a:pPr marL="457200" indent="-457200" algn="l">
              <a:buFont typeface="Arial" panose="020B0604020202020204" pitchFamily="34" charset="0"/>
              <a:buChar char="•"/>
            </a:pPr>
            <a:r>
              <a:rPr lang="en-US" sz="3200">
                <a:ea typeface="+mn-lt"/>
                <a:cs typeface="+mn-lt"/>
              </a:rPr>
              <a:t>Know cataloging guidelines and then apply them consistently when cataloging.  Doing so makes searching much easier and more efficient.</a:t>
            </a:r>
          </a:p>
          <a:p>
            <a:pPr marL="457200" indent="-457200" algn="l">
              <a:buFont typeface="Arial" panose="020B0604020202020204" pitchFamily="34" charset="0"/>
              <a:buChar char="•"/>
            </a:pPr>
            <a:r>
              <a:rPr lang="en-US" sz="3200">
                <a:ea typeface="+mn-lt"/>
                <a:cs typeface="+mn-lt"/>
              </a:rPr>
              <a:t>Be sure everyone who catalogs is aware of and follows the guidelines to ensure consistency among catalogers.</a:t>
            </a:r>
            <a:endParaRPr lang="en-US"/>
          </a:p>
          <a:p>
            <a:pPr algn="l">
              <a:buFont typeface="Arial" panose="020B0604020202020204" pitchFamily="34" charset="0"/>
              <a:buChar char="•"/>
            </a:pPr>
            <a:endParaRPr lang="en-US" sz="3200" dirty="0">
              <a:ea typeface="+mn-lt"/>
              <a:cs typeface="+mn-lt"/>
            </a:endParaRPr>
          </a:p>
          <a:p>
            <a:pPr algn="l">
              <a:buFont typeface="Arial" panose="020B0604020202020204" pitchFamily="34" charset="0"/>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5162644" y="2066315"/>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Consistency</a:t>
            </a:r>
            <a:endParaRPr lang="en-US" sz="2400" dirty="0">
              <a:cs typeface="Calibri"/>
            </a:endParaRPr>
          </a:p>
        </p:txBody>
      </p:sp>
    </p:spTree>
    <p:extLst>
      <p:ext uri="{BB962C8B-B14F-4D97-AF65-F5344CB8AC3E}">
        <p14:creationId xmlns:p14="http://schemas.microsoft.com/office/powerpoint/2010/main" val="2474912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3459303"/>
          </a:xfrm>
        </p:spPr>
        <p:txBody>
          <a:bodyPr vert="horz" lIns="91440" tIns="45720" rIns="91440" bIns="45720" rtlCol="0" anchor="t">
            <a:normAutofit/>
          </a:bodyPr>
          <a:lstStyle/>
          <a:p>
            <a:endParaRPr lang="en-US"/>
          </a:p>
          <a:p>
            <a:endParaRPr lang="en-US"/>
          </a:p>
          <a:p>
            <a:pPr marL="457200" indent="-457200" algn="l">
              <a:buFont typeface="Arial" panose="020B0604020202020204" pitchFamily="34" charset="0"/>
              <a:buChar char="•"/>
            </a:pPr>
            <a:r>
              <a:rPr lang="en-US" sz="3200">
                <a:ea typeface="+mn-lt"/>
                <a:cs typeface="+mn-lt"/>
              </a:rPr>
              <a:t>A MARC record is a </a:t>
            </a:r>
            <a:r>
              <a:rPr lang="en-US" sz="3200" b="1">
                <a:ea typeface="+mn-lt"/>
                <a:cs typeface="+mn-lt"/>
              </a:rPr>
              <a:t>MA</a:t>
            </a:r>
            <a:r>
              <a:rPr lang="en-US" sz="3200">
                <a:ea typeface="+mn-lt"/>
                <a:cs typeface="+mn-lt"/>
              </a:rPr>
              <a:t>chine-</a:t>
            </a:r>
            <a:r>
              <a:rPr lang="en-US" sz="3200" b="1">
                <a:ea typeface="+mn-lt"/>
                <a:cs typeface="+mn-lt"/>
              </a:rPr>
              <a:t>R</a:t>
            </a:r>
            <a:r>
              <a:rPr lang="en-US" sz="3200">
                <a:ea typeface="+mn-lt"/>
                <a:cs typeface="+mn-lt"/>
              </a:rPr>
              <a:t>eadable </a:t>
            </a:r>
            <a:r>
              <a:rPr lang="en-US" sz="3200" b="1">
                <a:ea typeface="+mn-lt"/>
                <a:cs typeface="+mn-lt"/>
              </a:rPr>
              <a:t>C</a:t>
            </a:r>
            <a:r>
              <a:rPr lang="en-US" sz="3200">
                <a:ea typeface="+mn-lt"/>
                <a:cs typeface="+mn-lt"/>
              </a:rPr>
              <a:t>ataloging record (Your bibliographic record).</a:t>
            </a:r>
          </a:p>
          <a:p>
            <a:pPr marL="457200" indent="-457200" algn="l">
              <a:buFont typeface="Arial" panose="020B0604020202020204" pitchFamily="34" charset="0"/>
              <a:buChar char="•"/>
            </a:pPr>
            <a:endParaRPr lang="en-US" sz="3200" dirty="0">
              <a:ea typeface="+mn-lt"/>
              <a:cs typeface="+mn-lt"/>
            </a:endParaRPr>
          </a:p>
          <a:p>
            <a:pPr algn="l">
              <a:buFont typeface="Arial" panose="020B0604020202020204" pitchFamily="34" charset="0"/>
              <a:buChar char="•"/>
            </a:pPr>
            <a:endParaRPr lang="en-US" sz="3200" dirty="0">
              <a:ea typeface="+mn-lt"/>
              <a:cs typeface="+mn-lt"/>
            </a:endParaRPr>
          </a:p>
          <a:p>
            <a:pPr algn="l">
              <a:buFont typeface="Arial" panose="020B0604020202020204" pitchFamily="34" charset="0"/>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4849680" y="2066315"/>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MARC record</a:t>
            </a:r>
            <a:endParaRPr lang="en-US" sz="2400" dirty="0">
              <a:cs typeface="Calibri"/>
            </a:endParaRPr>
          </a:p>
        </p:txBody>
      </p:sp>
    </p:spTree>
    <p:extLst>
      <p:ext uri="{BB962C8B-B14F-4D97-AF65-F5344CB8AC3E}">
        <p14:creationId xmlns:p14="http://schemas.microsoft.com/office/powerpoint/2010/main" val="3895913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877434"/>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995676"/>
            <a:ext cx="9144000" cy="4820017"/>
          </a:xfrm>
        </p:spPr>
        <p:txBody>
          <a:bodyPr vert="horz" lIns="91440" tIns="45720" rIns="91440" bIns="45720" rtlCol="0" anchor="t">
            <a:normAutofit fontScale="92500" lnSpcReduction="10000"/>
          </a:bodyPr>
          <a:lstStyle/>
          <a:p>
            <a:endParaRPr lang="en-US"/>
          </a:p>
          <a:p>
            <a:endParaRPr lang="en-US"/>
          </a:p>
          <a:p>
            <a:pPr algn="l"/>
            <a:endParaRPr lang="en-US" sz="3200" dirty="0">
              <a:ea typeface="+mn-lt"/>
              <a:cs typeface="+mn-lt"/>
            </a:endParaRPr>
          </a:p>
          <a:p>
            <a:pPr algn="l"/>
            <a:endParaRPr lang="en-US" sz="3200" dirty="0">
              <a:cs typeface="Calibri"/>
            </a:endParaRPr>
          </a:p>
          <a:p>
            <a:pPr marL="457200" indent="-457200" algn="l">
              <a:buChar char="•"/>
            </a:pPr>
            <a:r>
              <a:rPr lang="en-US" sz="3200">
                <a:cs typeface="Calibri"/>
              </a:rPr>
              <a:t>Maintain on order data</a:t>
            </a:r>
            <a:endParaRPr lang="en-US" sz="3200" dirty="0">
              <a:cs typeface="Calibri"/>
            </a:endParaRPr>
          </a:p>
          <a:p>
            <a:pPr marL="457200" indent="-457200" algn="l">
              <a:buChar char="•"/>
            </a:pPr>
            <a:r>
              <a:rPr lang="en-US" sz="3200">
                <a:cs typeface="Calibri"/>
              </a:rPr>
              <a:t>Maintain a 12 month or percentage of budget to purchase monthly</a:t>
            </a:r>
          </a:p>
          <a:p>
            <a:pPr marL="457200" indent="-457200" algn="l">
              <a:buChar char="•"/>
            </a:pPr>
            <a:r>
              <a:rPr lang="en-US" sz="3200">
                <a:cs typeface="Calibri"/>
              </a:rPr>
              <a:t>Heavy Release dates: Winter and Summer</a:t>
            </a:r>
            <a:endParaRPr lang="en-US">
              <a:cs typeface="Calibri"/>
            </a:endParaRPr>
          </a:p>
          <a:p>
            <a:pPr marL="457200" indent="-457200" algn="l">
              <a:buChar char="•"/>
            </a:pPr>
            <a:r>
              <a:rPr lang="en-US" sz="3200">
                <a:cs typeface="Calibri"/>
              </a:rPr>
              <a:t>Popular author releases</a:t>
            </a:r>
            <a:endParaRPr lang="en-US">
              <a:cs typeface="Calibri"/>
            </a:endParaRPr>
          </a:p>
          <a:p>
            <a:pPr marL="457200" indent="-457200" algn="l">
              <a:buChar char="•"/>
            </a:pPr>
            <a:r>
              <a:rPr lang="en-US" sz="3200">
                <a:cs typeface="Calibri"/>
              </a:rPr>
              <a:t>Automated purchases</a:t>
            </a:r>
          </a:p>
          <a:p>
            <a:pPr algn="l">
              <a:buChar char="•"/>
            </a:pPr>
            <a:endParaRPr lang="en-US" sz="3200" dirty="0">
              <a:cs typeface="Calibri"/>
            </a:endParaRPr>
          </a:p>
          <a:p>
            <a:pPr algn="l">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4237359" y="1943851"/>
            <a:ext cx="438403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Calibri"/>
              </a:rPr>
              <a:t>Getting the book on </a:t>
            </a:r>
            <a:r>
              <a:rPr lang="en-US" sz="2400">
                <a:cs typeface="Calibri"/>
              </a:rPr>
              <a:t>the shelf</a:t>
            </a:r>
            <a:endParaRPr lang="en-US" sz="2400" dirty="0">
              <a:cs typeface="Calibri"/>
            </a:endParaRPr>
          </a:p>
        </p:txBody>
      </p:sp>
    </p:spTree>
    <p:extLst>
      <p:ext uri="{BB962C8B-B14F-4D97-AF65-F5344CB8AC3E}">
        <p14:creationId xmlns:p14="http://schemas.microsoft.com/office/powerpoint/2010/main" val="320505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3459303"/>
          </a:xfrm>
        </p:spPr>
        <p:txBody>
          <a:bodyPr vert="horz" lIns="91440" tIns="45720" rIns="91440" bIns="45720" rtlCol="0" anchor="t">
            <a:normAutofit/>
          </a:bodyPr>
          <a:lstStyle/>
          <a:p>
            <a:endParaRPr lang="en-US"/>
          </a:p>
          <a:p>
            <a:endParaRPr lang="en-US"/>
          </a:p>
          <a:p>
            <a:pPr marL="457200" indent="-457200" algn="l">
              <a:buFont typeface="Arial" panose="020B0604020202020204" pitchFamily="34" charset="0"/>
              <a:buChar char="•"/>
            </a:pPr>
            <a:r>
              <a:rPr lang="en-US" sz="3200">
                <a:ea typeface="+mn-lt"/>
                <a:cs typeface="+mn-lt"/>
              </a:rPr>
              <a:t>Description of the item</a:t>
            </a:r>
            <a:endParaRPr lang="en-US" sz="3200" dirty="0">
              <a:ea typeface="+mn-lt"/>
              <a:cs typeface="+mn-lt"/>
            </a:endParaRPr>
          </a:p>
          <a:p>
            <a:pPr marL="457200" indent="-457200" algn="l">
              <a:buFont typeface="Arial" panose="020B0604020202020204" pitchFamily="34" charset="0"/>
              <a:buChar char="•"/>
            </a:pPr>
            <a:r>
              <a:rPr lang="en-US" sz="3200">
                <a:cs typeface="Calibri"/>
              </a:rPr>
              <a:t>Main entry and added entries</a:t>
            </a:r>
            <a:endParaRPr lang="en-US" sz="3200" dirty="0">
              <a:cs typeface="Calibri"/>
            </a:endParaRPr>
          </a:p>
          <a:p>
            <a:pPr marL="457200" indent="-457200" algn="l">
              <a:buChar char="•"/>
            </a:pPr>
            <a:r>
              <a:rPr lang="en-US" sz="3200">
                <a:cs typeface="Calibri"/>
              </a:rPr>
              <a:t>Subject headings</a:t>
            </a:r>
            <a:endParaRPr lang="en-US" sz="3200" dirty="0">
              <a:cs typeface="Calibri"/>
            </a:endParaRPr>
          </a:p>
          <a:p>
            <a:pPr marL="457200" indent="-457200" algn="l">
              <a:buChar char="•"/>
            </a:pPr>
            <a:r>
              <a:rPr lang="en-US" sz="3200">
                <a:cs typeface="Calibri"/>
              </a:rPr>
              <a:t>The classification of call number</a:t>
            </a:r>
            <a:endParaRPr lang="en-US" sz="3200" dirty="0">
              <a:cs typeface="Calibri"/>
            </a:endParaRPr>
          </a:p>
          <a:p>
            <a:pPr algn="l">
              <a:buChar char="•"/>
            </a:pPr>
            <a:endParaRPr lang="en-US" sz="3200" dirty="0">
              <a:cs typeface="Calibri"/>
            </a:endParaRPr>
          </a:p>
          <a:p>
            <a:pPr algn="l">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4740823" y="2066315"/>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Bibliographic record</a:t>
            </a:r>
            <a:endParaRPr lang="en-US" sz="2400" dirty="0">
              <a:cs typeface="Calibri"/>
            </a:endParaRPr>
          </a:p>
        </p:txBody>
      </p:sp>
    </p:spTree>
    <p:extLst>
      <p:ext uri="{BB962C8B-B14F-4D97-AF65-F5344CB8AC3E}">
        <p14:creationId xmlns:p14="http://schemas.microsoft.com/office/powerpoint/2010/main" val="3939026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Cataloging and Processing</a:t>
            </a:r>
            <a:endParaRPr lang="en-US" dirty="0">
              <a:cs typeface="Calibri Light"/>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4849680" y="2066315"/>
            <a:ext cx="29008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MARC record</a:t>
            </a:r>
            <a:endParaRPr lang="en-US" sz="2400" dirty="0">
              <a:cs typeface="Calibri"/>
            </a:endParaRPr>
          </a:p>
        </p:txBody>
      </p:sp>
      <p:pic>
        <p:nvPicPr>
          <p:cNvPr id="9" name="Picture 9">
            <a:extLst>
              <a:ext uri="{FF2B5EF4-FFF2-40B4-BE49-F238E27FC236}">
                <a16:creationId xmlns:a16="http://schemas.microsoft.com/office/drawing/2014/main" id="{CE592083-6632-4A68-B834-62BF16CC6C5C}"/>
              </a:ext>
            </a:extLst>
          </p:cNvPr>
          <p:cNvPicPr>
            <a:picLocks noChangeAspect="1"/>
          </p:cNvPicPr>
          <p:nvPr/>
        </p:nvPicPr>
        <p:blipFill>
          <a:blip r:embed="rId6"/>
          <a:stretch>
            <a:fillRect/>
          </a:stretch>
        </p:blipFill>
        <p:spPr>
          <a:xfrm>
            <a:off x="3159579" y="2533226"/>
            <a:ext cx="5573485" cy="3750977"/>
          </a:xfrm>
          <a:prstGeom prst="rect">
            <a:avLst/>
          </a:prstGeom>
        </p:spPr>
      </p:pic>
    </p:spTree>
    <p:extLst>
      <p:ext uri="{BB962C8B-B14F-4D97-AF65-F5344CB8AC3E}">
        <p14:creationId xmlns:p14="http://schemas.microsoft.com/office/powerpoint/2010/main" val="1915895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79497"/>
            <a:ext cx="9144000" cy="3459303"/>
          </a:xfrm>
        </p:spPr>
        <p:txBody>
          <a:bodyPr vert="horz" lIns="91440" tIns="45720" rIns="91440" bIns="45720" rtlCol="0" anchor="t">
            <a:normAutofit fontScale="62500" lnSpcReduction="20000"/>
          </a:bodyPr>
          <a:lstStyle/>
          <a:p>
            <a:endParaRPr lang="en-US"/>
          </a:p>
          <a:p>
            <a:endParaRPr lang="en-US"/>
          </a:p>
          <a:p>
            <a:pPr algn="l"/>
            <a:endParaRPr lang="en-US" sz="3200" dirty="0">
              <a:ea typeface="+mn-lt"/>
              <a:cs typeface="+mn-lt"/>
            </a:endParaRPr>
          </a:p>
          <a:p>
            <a:pPr marL="457200" indent="-457200" algn="l">
              <a:buFont typeface="Arial" panose="020B0604020202020204" pitchFamily="34" charset="0"/>
              <a:buChar char="•"/>
            </a:pPr>
            <a:r>
              <a:rPr lang="en-US" sz="3200">
                <a:cs typeface="Calibri"/>
              </a:rPr>
              <a:t>Main entry and added entries</a:t>
            </a:r>
            <a:endParaRPr lang="en-US" sz="3200" dirty="0">
              <a:cs typeface="Calibri"/>
            </a:endParaRPr>
          </a:p>
          <a:p>
            <a:pPr marL="457200" indent="-457200" algn="l">
              <a:buChar char="•"/>
            </a:pPr>
            <a:r>
              <a:rPr lang="en-US" sz="3200">
                <a:cs typeface="Calibri"/>
              </a:rPr>
              <a:t>New title to bibliographic record to library catalog</a:t>
            </a:r>
            <a:endParaRPr lang="en-US" sz="3200" dirty="0">
              <a:cs typeface="Calibri"/>
            </a:endParaRPr>
          </a:p>
          <a:p>
            <a:pPr marL="457200" indent="-457200" algn="l">
              <a:buChar char="•"/>
            </a:pPr>
            <a:r>
              <a:rPr lang="en-US" sz="3200">
                <a:cs typeface="Calibri"/>
              </a:rPr>
              <a:t>Use Z39.50 to search for a record to download</a:t>
            </a:r>
            <a:endParaRPr lang="en-US" sz="3200" dirty="0">
              <a:cs typeface="Calibri"/>
            </a:endParaRPr>
          </a:p>
          <a:p>
            <a:pPr marL="457200" indent="-457200" algn="l">
              <a:buChar char="•"/>
            </a:pPr>
            <a:r>
              <a:rPr lang="en-US" sz="3200">
                <a:cs typeface="Calibri"/>
              </a:rPr>
              <a:t>If you are unable to find an item using your ILS, contact ODL to do it for you</a:t>
            </a:r>
            <a:endParaRPr lang="en-US" sz="3200" dirty="0">
              <a:cs typeface="Calibri"/>
            </a:endParaRPr>
          </a:p>
          <a:p>
            <a:pPr marL="457200" indent="-457200" algn="l">
              <a:buChar char="•"/>
            </a:pPr>
            <a:r>
              <a:rPr lang="en-US" sz="3200">
                <a:cs typeface="Calibri"/>
              </a:rPr>
              <a:t>Use ILS MARC record template and enter criteria on item into the system, barcode, and processing to get it shelf read</a:t>
            </a:r>
            <a:endParaRPr lang="en-US" sz="3200" dirty="0">
              <a:cs typeface="Calibri"/>
            </a:endParaRPr>
          </a:p>
          <a:p>
            <a:pPr marL="457200" indent="-457200" algn="l">
              <a:buChar char="•"/>
            </a:pPr>
            <a:r>
              <a:rPr lang="en-US" sz="3200">
                <a:cs typeface="Calibri"/>
              </a:rPr>
              <a:t>Or, order item from vendor and pay extra for processing</a:t>
            </a:r>
            <a:endParaRPr lang="en-US" sz="3200" dirty="0">
              <a:cs typeface="Calibri"/>
            </a:endParaRPr>
          </a:p>
          <a:p>
            <a:pPr algn="l"/>
            <a:endParaRPr lang="en-US" sz="3200" dirty="0">
              <a:cs typeface="Calibri"/>
            </a:endParaRPr>
          </a:p>
          <a:p>
            <a:pPr algn="l">
              <a:buChar char="•"/>
            </a:pPr>
            <a:endParaRPr lang="en-US" sz="3200" dirty="0">
              <a:cs typeface="Calibri"/>
            </a:endParaRPr>
          </a:p>
          <a:p>
            <a:pPr algn="l">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5489216" y="2079922"/>
            <a:ext cx="11999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Process</a:t>
            </a:r>
            <a:endParaRPr lang="en-US" sz="2400" dirty="0">
              <a:cs typeface="Calibri"/>
            </a:endParaRPr>
          </a:p>
        </p:txBody>
      </p:sp>
    </p:spTree>
    <p:extLst>
      <p:ext uri="{BB962C8B-B14F-4D97-AF65-F5344CB8AC3E}">
        <p14:creationId xmlns:p14="http://schemas.microsoft.com/office/powerpoint/2010/main" val="2523376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877434"/>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455964" y="1662426"/>
            <a:ext cx="9144000" cy="4234910"/>
          </a:xfrm>
        </p:spPr>
        <p:txBody>
          <a:bodyPr vert="horz" lIns="91440" tIns="45720" rIns="91440" bIns="45720" rtlCol="0" anchor="t">
            <a:normAutofit fontScale="77500" lnSpcReduction="20000"/>
          </a:bodyPr>
          <a:lstStyle/>
          <a:p>
            <a:endParaRPr lang="en-US"/>
          </a:p>
          <a:p>
            <a:endParaRPr lang="en-US"/>
          </a:p>
          <a:p>
            <a:pPr algn="l"/>
            <a:endParaRPr lang="en-US" sz="3200" dirty="0">
              <a:ea typeface="+mn-lt"/>
              <a:cs typeface="+mn-lt"/>
            </a:endParaRPr>
          </a:p>
          <a:p>
            <a:pPr marL="457200" indent="-457200" algn="l">
              <a:buFont typeface="Arial" panose="020B0604020202020204" pitchFamily="34" charset="0"/>
              <a:buChar char="•"/>
            </a:pPr>
            <a:r>
              <a:rPr lang="en-US" sz="3200" dirty="0">
                <a:cs typeface="Calibri"/>
              </a:rPr>
              <a:t>Main entry and added entries</a:t>
            </a:r>
          </a:p>
          <a:p>
            <a:pPr marL="457200" indent="-457200" algn="l">
              <a:buChar char="•"/>
            </a:pPr>
            <a:r>
              <a:rPr lang="en-US" sz="3200" dirty="0">
                <a:cs typeface="Calibri"/>
              </a:rPr>
              <a:t>Check author name for consistency (100 and 700 fields)</a:t>
            </a:r>
          </a:p>
          <a:p>
            <a:pPr marL="457200" indent="-457200" algn="l">
              <a:buChar char="•"/>
            </a:pPr>
            <a:r>
              <a:rPr lang="en-US" sz="3200" dirty="0">
                <a:cs typeface="Calibri"/>
              </a:rPr>
              <a:t>Check that the author's name in the record matches the author's name on the cover</a:t>
            </a:r>
          </a:p>
          <a:p>
            <a:pPr marL="457200" indent="-457200" algn="l">
              <a:buChar char="•"/>
            </a:pPr>
            <a:r>
              <a:rPr lang="en-US" sz="3200" dirty="0">
                <a:cs typeface="Calibri"/>
              </a:rPr>
              <a:t>Consistently use the same form of name for each author – it is important for authors who have multiple last names – </a:t>
            </a:r>
            <a:r>
              <a:rPr lang="en-US" sz="3200" dirty="0">
                <a:cs typeface="Calibri"/>
                <a:hlinkClick r:id="rId3"/>
              </a:rPr>
              <a:t>Library of Congrass name authority</a:t>
            </a:r>
          </a:p>
          <a:p>
            <a:pPr marL="457200" indent="-457200" algn="l">
              <a:buChar char="•"/>
            </a:pPr>
            <a:r>
              <a:rPr lang="en-US" sz="3200" dirty="0">
                <a:cs typeface="Calibri"/>
              </a:rPr>
              <a:t>Be sure the record lists all of the creators in each title that you want to be searchable in your catalog</a:t>
            </a:r>
          </a:p>
          <a:p>
            <a:pPr algn="l">
              <a:buChar char="•"/>
            </a:pPr>
            <a:endParaRPr lang="en-US" sz="3200" dirty="0">
              <a:cs typeface="Calibri"/>
            </a:endParaRPr>
          </a:p>
          <a:p>
            <a:pPr algn="l">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4"/>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5"/>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6"/>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5489216" y="2079922"/>
            <a:ext cx="11999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Tips</a:t>
            </a:r>
            <a:endParaRPr lang="en-US" sz="2400" dirty="0">
              <a:cs typeface="Calibri"/>
            </a:endParaRPr>
          </a:p>
        </p:txBody>
      </p:sp>
    </p:spTree>
    <p:extLst>
      <p:ext uri="{BB962C8B-B14F-4D97-AF65-F5344CB8AC3E}">
        <p14:creationId xmlns:p14="http://schemas.microsoft.com/office/powerpoint/2010/main" val="2602704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877434"/>
            <a:ext cx="9144000" cy="1055758"/>
          </a:xfrm>
        </p:spPr>
        <p:txBody>
          <a:bodyPr>
            <a:normAutofit/>
          </a:bodyPr>
          <a:lstStyle/>
          <a:p>
            <a:r>
              <a:rPr lang="en-US">
                <a:cs typeface="Calibri Light"/>
              </a:rPr>
              <a:t>Cataloging and Processing</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995676"/>
            <a:ext cx="9144000" cy="4820017"/>
          </a:xfrm>
        </p:spPr>
        <p:txBody>
          <a:bodyPr vert="horz" lIns="91440" tIns="45720" rIns="91440" bIns="45720" rtlCol="0" anchor="t">
            <a:normAutofit lnSpcReduction="10000"/>
          </a:bodyPr>
          <a:lstStyle/>
          <a:p>
            <a:endParaRPr lang="en-US"/>
          </a:p>
          <a:p>
            <a:endParaRPr lang="en-US"/>
          </a:p>
          <a:p>
            <a:pPr algn="l"/>
            <a:endParaRPr lang="en-US" sz="3200" dirty="0">
              <a:ea typeface="+mn-lt"/>
              <a:cs typeface="+mn-lt"/>
            </a:endParaRPr>
          </a:p>
          <a:p>
            <a:pPr algn="l"/>
            <a:endParaRPr lang="en-US" sz="3200" dirty="0">
              <a:cs typeface="Calibri"/>
            </a:endParaRPr>
          </a:p>
          <a:p>
            <a:pPr marL="457200" indent="-457200" algn="l">
              <a:buChar char="•"/>
            </a:pPr>
            <a:r>
              <a:rPr lang="en-US" sz="3200">
                <a:cs typeface="Calibri"/>
              </a:rPr>
              <a:t>Check that titles within series are formatted the same way for consistencies sake and ease of searching (440 or 490 field)</a:t>
            </a:r>
            <a:endParaRPr lang="en-US" sz="3200" dirty="0">
              <a:cs typeface="Calibri"/>
            </a:endParaRPr>
          </a:p>
          <a:p>
            <a:pPr marL="457200" indent="-457200" algn="l">
              <a:buChar char="•"/>
            </a:pPr>
            <a:r>
              <a:rPr lang="en-US" sz="3200">
                <a:cs typeface="Calibri"/>
              </a:rPr>
              <a:t>Summaries are helpful for fiction books or for non-fiction books in which the title does not clearly define the content</a:t>
            </a:r>
            <a:endParaRPr lang="en-US" sz="3200" dirty="0">
              <a:cs typeface="Calibri"/>
            </a:endParaRPr>
          </a:p>
          <a:p>
            <a:pPr marL="457200" indent="-457200" algn="l">
              <a:buChar char="•"/>
            </a:pPr>
            <a:endParaRPr lang="en-US" sz="3200" dirty="0">
              <a:cs typeface="Calibri"/>
            </a:endParaRPr>
          </a:p>
          <a:p>
            <a:pPr algn="l">
              <a:buChar char="•"/>
            </a:pPr>
            <a:endParaRPr lang="en-US" sz="3200" dirty="0">
              <a:cs typeface="Calibri"/>
            </a:endParaRPr>
          </a:p>
          <a:p>
            <a:pPr algn="l">
              <a:buChar char="•"/>
            </a:pPr>
            <a:endParaRPr lang="en-US" sz="3200" dirty="0">
              <a:cs typeface="Calibri"/>
            </a:endParaRPr>
          </a:p>
          <a:p>
            <a:pPr algn="l"/>
            <a:endParaRPr lang="en-US" sz="3200" dirty="0">
              <a:cs typeface="Calibri"/>
            </a:endParaRPr>
          </a:p>
          <a:p>
            <a:pPr algn="l"/>
            <a:endParaRPr lang="en-US" sz="3200"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05F4E8B6-315D-4E16-8482-F36EE52885FB}"/>
              </a:ext>
            </a:extLst>
          </p:cNvPr>
          <p:cNvSpPr txBox="1"/>
          <p:nvPr/>
        </p:nvSpPr>
        <p:spPr>
          <a:xfrm>
            <a:off x="5489216" y="2079922"/>
            <a:ext cx="119996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Tips</a:t>
            </a:r>
            <a:endParaRPr lang="en-US" sz="2400" dirty="0">
              <a:cs typeface="Calibri"/>
            </a:endParaRPr>
          </a:p>
        </p:txBody>
      </p:sp>
    </p:spTree>
    <p:extLst>
      <p:ext uri="{BB962C8B-B14F-4D97-AF65-F5344CB8AC3E}">
        <p14:creationId xmlns:p14="http://schemas.microsoft.com/office/powerpoint/2010/main" val="1480753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280429"/>
            <a:ext cx="9144000" cy="1055758"/>
          </a:xfrm>
        </p:spPr>
        <p:txBody>
          <a:bodyPr/>
          <a:lstStyle/>
          <a:p>
            <a:r>
              <a:rPr lang="en-US"/>
              <a:t>Group work</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pic>
        <p:nvPicPr>
          <p:cNvPr id="9" name="Picture 8">
            <a:extLst>
              <a:ext uri="{FF2B5EF4-FFF2-40B4-BE49-F238E27FC236}">
                <a16:creationId xmlns:a16="http://schemas.microsoft.com/office/drawing/2014/main" id="{15EAF86C-007F-43D4-BD25-0A899F9AD9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00" y="1519270"/>
            <a:ext cx="9143999" cy="3819460"/>
          </a:xfrm>
          <a:prstGeom prst="rect">
            <a:avLst/>
          </a:prstGeom>
        </p:spPr>
      </p:pic>
    </p:spTree>
    <p:extLst>
      <p:ext uri="{BB962C8B-B14F-4D97-AF65-F5344CB8AC3E}">
        <p14:creationId xmlns:p14="http://schemas.microsoft.com/office/powerpoint/2010/main" val="1663956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Cycle</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383604"/>
            <a:ext cx="9144000" cy="2874196"/>
          </a:xfrm>
        </p:spPr>
        <p:txBody>
          <a:bodyPr vert="horz" lIns="91440" tIns="45720" rIns="91440" bIns="45720" rtlCol="0" anchor="t">
            <a:normAutofit fontScale="47500" lnSpcReduction="20000"/>
          </a:bodyPr>
          <a:lstStyle/>
          <a:p>
            <a:endParaRPr lang="en-US"/>
          </a:p>
          <a:p>
            <a:endParaRPr lang="en-US"/>
          </a:p>
          <a:p>
            <a:pPr marL="342900" indent="-342900" algn="l">
              <a:buFont typeface="Arial" panose="020B0604020202020204" pitchFamily="34" charset="0"/>
              <a:buChar char="•"/>
            </a:pPr>
            <a:r>
              <a:rPr lang="en-US" sz="3200" dirty="0"/>
              <a:t>Customer/Community</a:t>
            </a:r>
            <a:endParaRPr lang="en-US" sz="3200" dirty="0">
              <a:cs typeface="Calibri"/>
            </a:endParaRPr>
          </a:p>
          <a:p>
            <a:pPr marL="342900" indent="-342900" algn="l">
              <a:buFont typeface="Arial" panose="020B0604020202020204" pitchFamily="34" charset="0"/>
              <a:buChar char="•"/>
            </a:pPr>
            <a:r>
              <a:rPr lang="en-US" sz="3200" dirty="0"/>
              <a:t>Policy/Procedures</a:t>
            </a:r>
            <a:endParaRPr lang="en-US" dirty="0"/>
          </a:p>
          <a:p>
            <a:pPr marL="342900" indent="-342900" algn="l">
              <a:buFont typeface="Arial" panose="020B0604020202020204" pitchFamily="34" charset="0"/>
              <a:buChar char="•"/>
            </a:pPr>
            <a:r>
              <a:rPr lang="en-US" sz="3200" dirty="0"/>
              <a:t>Acquisition</a:t>
            </a:r>
            <a:endParaRPr lang="en-US" dirty="0"/>
          </a:p>
          <a:p>
            <a:pPr marL="342900" indent="-342900" algn="l">
              <a:buFont typeface="Arial" panose="020B0604020202020204" pitchFamily="34" charset="0"/>
              <a:buChar char="•"/>
            </a:pPr>
            <a:r>
              <a:rPr lang="en-US" sz="3200" dirty="0"/>
              <a:t>Reviews</a:t>
            </a:r>
            <a:endParaRPr lang="en-US" dirty="0"/>
          </a:p>
          <a:p>
            <a:pPr marL="342900" indent="-342900" algn="l">
              <a:buFont typeface="Arial" panose="020B0604020202020204" pitchFamily="34" charset="0"/>
              <a:buChar char="•"/>
            </a:pPr>
            <a:r>
              <a:rPr lang="en-US" sz="3200" dirty="0"/>
              <a:t>Cataloging and Processing</a:t>
            </a:r>
            <a:endParaRPr lang="en-US" dirty="0"/>
          </a:p>
          <a:p>
            <a:pPr marL="342900" indent="-342900" algn="l">
              <a:buFont typeface="Arial" panose="020B0604020202020204" pitchFamily="34" charset="0"/>
              <a:buChar char="•"/>
            </a:pPr>
            <a:r>
              <a:rPr lang="en-US" sz="3200" dirty="0"/>
              <a:t>Collection Assessment</a:t>
            </a:r>
            <a:endParaRPr lang="en-US" dirty="0"/>
          </a:p>
          <a:p>
            <a:pPr marL="342900" indent="-342900" algn="l">
              <a:buFont typeface="Arial" panose="020B0604020202020204" pitchFamily="34" charset="0"/>
              <a:buChar char="•"/>
            </a:pPr>
            <a:r>
              <a:rPr lang="en-US" sz="3200" dirty="0"/>
              <a:t>Maintenance and weeding</a:t>
            </a:r>
            <a:endParaRPr lang="en-US" dirty="0"/>
          </a:p>
          <a:p>
            <a:pPr marL="342900" indent="-342900" algn="l">
              <a:buFont typeface="Arial" panose="020B0604020202020204" pitchFamily="34" charset="0"/>
              <a:buChar char="•"/>
            </a:pPr>
            <a:r>
              <a:rPr lang="en-US" sz="3200" dirty="0"/>
              <a:t>Marketing</a:t>
            </a:r>
            <a:endParaRPr lang="en-US" dirty="0">
              <a:cs typeface="Calibri"/>
            </a:endParaRPr>
          </a:p>
          <a:p>
            <a:pPr algn="l"/>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Tree>
    <p:extLst>
      <p:ext uri="{BB962C8B-B14F-4D97-AF65-F5344CB8AC3E}">
        <p14:creationId xmlns:p14="http://schemas.microsoft.com/office/powerpoint/2010/main" val="36326191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fontScale="90000"/>
          </a:bodyPr>
          <a:lstStyle/>
          <a:p>
            <a:r>
              <a:rPr lang="en-US"/>
              <a:t>Collection Maintenance and Weeding</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1436269"/>
            <a:ext cx="9144000" cy="5009688"/>
          </a:xfrm>
        </p:spPr>
        <p:txBody>
          <a:bodyPr vert="horz" lIns="91440" tIns="45720" rIns="91440" bIns="45720" rtlCol="0" anchor="t">
            <a:normAutofit/>
          </a:bodyPr>
          <a:lstStyle/>
          <a:p>
            <a:endParaRPr lang="en-US"/>
          </a:p>
          <a:p>
            <a:pPr algn="l">
              <a:buFont typeface="Arial" panose="020B0604020202020204" pitchFamily="34" charset="0"/>
              <a:buChar char="•"/>
            </a:pPr>
            <a:r>
              <a:rPr lang="en-US" sz="3200"/>
              <a:t>Circulation</a:t>
            </a:r>
          </a:p>
          <a:p>
            <a:pPr algn="l">
              <a:buFont typeface="Arial" panose="020B0604020202020204" pitchFamily="34" charset="0"/>
              <a:buChar char="•"/>
            </a:pPr>
            <a:r>
              <a:rPr lang="en-US" sz="3200">
                <a:cs typeface="Calibri" panose="020F0502020204030204"/>
              </a:rPr>
              <a:t>Review Collection Development policy</a:t>
            </a:r>
            <a:endParaRPr lang="en-US" sz="3200" dirty="0">
              <a:cs typeface="Calibri" panose="020F0502020204030204"/>
            </a:endParaRPr>
          </a:p>
          <a:p>
            <a:pPr algn="l">
              <a:buFont typeface="Arial" panose="020B0604020202020204" pitchFamily="34" charset="0"/>
              <a:buChar char="•"/>
            </a:pPr>
            <a:r>
              <a:rPr lang="en-US" sz="3200">
                <a:cs typeface="Calibri" panose="020F0502020204030204"/>
              </a:rPr>
              <a:t>Plan assessment</a:t>
            </a:r>
            <a:endParaRPr lang="en-US" sz="3200" dirty="0">
              <a:cs typeface="Calibri" panose="020F0502020204030204"/>
            </a:endParaRPr>
          </a:p>
          <a:p>
            <a:pPr algn="l">
              <a:buFont typeface="Arial" panose="020B0604020202020204" pitchFamily="34" charset="0"/>
              <a:buChar char="•"/>
            </a:pPr>
            <a:r>
              <a:rPr lang="en-US" sz="3200">
                <a:cs typeface="Calibri"/>
              </a:rPr>
              <a:t>Do a shelf read</a:t>
            </a:r>
            <a:endParaRPr lang="en-US" sz="3200" dirty="0"/>
          </a:p>
          <a:p>
            <a:pPr algn="l">
              <a:buFont typeface="Arial" panose="020B0604020202020204" pitchFamily="34" charset="0"/>
              <a:buChar char="•"/>
            </a:pPr>
            <a:r>
              <a:rPr lang="en-US" sz="3200"/>
              <a:t>Collate Statistics on section</a:t>
            </a:r>
            <a:endParaRPr lang="en-US" sz="3200" dirty="0"/>
          </a:p>
          <a:p>
            <a:pPr algn="l">
              <a:buFont typeface="Arial" panose="020B0604020202020204" pitchFamily="34" charset="0"/>
              <a:buChar char="•"/>
            </a:pPr>
            <a:r>
              <a:rPr lang="en-US" sz="3200">
                <a:cs typeface="Calibri"/>
              </a:rPr>
              <a:t>Report for decision making regarding weeding, replacement or repair</a:t>
            </a:r>
            <a:endParaRPr lang="en-US" sz="3200" dirty="0">
              <a:cs typeface="Calibri"/>
            </a:endParaRPr>
          </a:p>
          <a:p>
            <a:pPr algn="l">
              <a:buFont typeface="Arial" panose="020B0604020202020204" pitchFamily="34" charset="0"/>
              <a:buChar char="•"/>
            </a:pPr>
            <a:endParaRPr lang="en-US" sz="3200" dirty="0">
              <a:cs typeface="Calibri"/>
            </a:endParaRPr>
          </a:p>
          <a:p>
            <a:pPr algn="l"/>
            <a:endParaRPr lang="en-US" sz="3200"/>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4972145" y="1209065"/>
            <a:ext cx="245182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Assessment</a:t>
            </a:r>
            <a:endParaRPr lang="en-US" sz="2400" dirty="0">
              <a:cs typeface="Calibri"/>
            </a:endParaRPr>
          </a:p>
        </p:txBody>
      </p:sp>
    </p:spTree>
    <p:extLst>
      <p:ext uri="{BB962C8B-B14F-4D97-AF65-F5344CB8AC3E}">
        <p14:creationId xmlns:p14="http://schemas.microsoft.com/office/powerpoint/2010/main" val="10473451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fontScale="90000"/>
          </a:bodyPr>
          <a:lstStyle/>
          <a:p>
            <a:r>
              <a:rPr lang="en-US"/>
              <a:t>Collection Maintenance and Weeding</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1436269"/>
            <a:ext cx="9144000" cy="5009688"/>
          </a:xfrm>
        </p:spPr>
        <p:txBody>
          <a:bodyPr vert="horz" lIns="91440" tIns="45720" rIns="91440" bIns="45720" rtlCol="0" anchor="t">
            <a:normAutofit fontScale="92500" lnSpcReduction="20000"/>
          </a:bodyPr>
          <a:lstStyle/>
          <a:p>
            <a:endParaRPr lang="en-US"/>
          </a:p>
          <a:p>
            <a:pPr algn="l"/>
            <a:endParaRPr lang="en-US" sz="3200" dirty="0">
              <a:cs typeface="Calibri"/>
            </a:endParaRPr>
          </a:p>
          <a:p>
            <a:pPr algn="l">
              <a:buFont typeface="Arial" panose="020B0604020202020204" pitchFamily="34" charset="0"/>
              <a:buChar char="•"/>
            </a:pPr>
            <a:r>
              <a:rPr lang="en-US" sz="3200">
                <a:ea typeface="+mn-lt"/>
                <a:cs typeface="+mn-lt"/>
              </a:rPr>
              <a:t>Automation reports</a:t>
            </a:r>
            <a:endParaRPr lang="en-US">
              <a:ea typeface="+mn-lt"/>
              <a:cs typeface="+mn-lt"/>
            </a:endParaRPr>
          </a:p>
          <a:p>
            <a:pPr algn="l">
              <a:buFont typeface="Arial" panose="020B0604020202020204" pitchFamily="34" charset="0"/>
              <a:buChar char="•"/>
            </a:pPr>
            <a:r>
              <a:rPr lang="en-US" sz="3200">
                <a:ea typeface="+mn-lt"/>
                <a:cs typeface="+mn-lt"/>
              </a:rPr>
              <a:t>Copyright dates</a:t>
            </a:r>
            <a:endParaRPr lang="en-US">
              <a:ea typeface="+mn-lt"/>
              <a:cs typeface="+mn-lt"/>
            </a:endParaRPr>
          </a:p>
          <a:p>
            <a:pPr algn="l">
              <a:buChar char="•"/>
            </a:pPr>
            <a:r>
              <a:rPr lang="en-US" sz="3200"/>
              <a:t>Duplicate bibliographies</a:t>
            </a:r>
            <a:endParaRPr lang="en-US">
              <a:cs typeface="Calibri" panose="020F0502020204030204"/>
            </a:endParaRPr>
          </a:p>
          <a:p>
            <a:pPr algn="l">
              <a:buFont typeface="Arial" panose="020B0604020202020204" pitchFamily="34" charset="0"/>
              <a:buChar char="•"/>
            </a:pPr>
            <a:r>
              <a:rPr lang="en-US" sz="3200"/>
              <a:t>Budget report</a:t>
            </a:r>
            <a:endParaRPr lang="en-US"/>
          </a:p>
          <a:p>
            <a:pPr algn="l">
              <a:buFont typeface="Arial" panose="020B0604020202020204" pitchFamily="34" charset="0"/>
              <a:buChar char="•"/>
            </a:pPr>
            <a:r>
              <a:rPr lang="en-US" sz="3200"/>
              <a:t>Languages</a:t>
            </a:r>
            <a:endParaRPr lang="en-US"/>
          </a:p>
          <a:p>
            <a:pPr algn="l">
              <a:buFont typeface="Arial" panose="020B0604020202020204" pitchFamily="34" charset="0"/>
              <a:buChar char="•"/>
            </a:pPr>
            <a:r>
              <a:rPr lang="en-US" sz="3200"/>
              <a:t>Materials by date added</a:t>
            </a:r>
            <a:endParaRPr lang="en-US"/>
          </a:p>
          <a:p>
            <a:pPr algn="l">
              <a:buFont typeface="Arial" panose="020B0604020202020204" pitchFamily="34" charset="0"/>
              <a:buChar char="•"/>
            </a:pPr>
            <a:r>
              <a:rPr lang="en-US" sz="3200"/>
              <a:t>Materials usage</a:t>
            </a:r>
            <a:endParaRPr lang="en-US"/>
          </a:p>
          <a:p>
            <a:pPr algn="l">
              <a:buFont typeface="Arial" panose="020B0604020202020204" pitchFamily="34" charset="0"/>
              <a:buChar char="•"/>
            </a:pPr>
            <a:r>
              <a:rPr lang="en-US" sz="3200"/>
              <a:t>Reserves</a:t>
            </a:r>
            <a:endParaRPr lang="en-US"/>
          </a:p>
          <a:p>
            <a:pPr algn="l">
              <a:buFont typeface="Arial" panose="020B0604020202020204" pitchFamily="34" charset="0"/>
              <a:buChar char="•"/>
            </a:pPr>
            <a:r>
              <a:rPr lang="en-US" sz="3200"/>
              <a:t>Digital availability</a:t>
            </a:r>
            <a:endParaRPr lang="en-US" sz="3200">
              <a:cs typeface="Calibri" panose="020F0502020204030204"/>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4972145" y="1209065"/>
            <a:ext cx="245182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Assessment</a:t>
            </a:r>
            <a:endParaRPr lang="en-US" sz="2400" dirty="0">
              <a:cs typeface="Calibri"/>
            </a:endParaRPr>
          </a:p>
        </p:txBody>
      </p:sp>
    </p:spTree>
    <p:extLst>
      <p:ext uri="{BB962C8B-B14F-4D97-AF65-F5344CB8AC3E}">
        <p14:creationId xmlns:p14="http://schemas.microsoft.com/office/powerpoint/2010/main" val="17999263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fontScale="90000"/>
          </a:bodyPr>
          <a:lstStyle/>
          <a:p>
            <a:r>
              <a:rPr lang="en-US"/>
              <a:t>Collection Maintenance and Weeding</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1436269"/>
            <a:ext cx="9144000" cy="5009688"/>
          </a:xfrm>
        </p:spPr>
        <p:txBody>
          <a:bodyPr vert="horz" lIns="91440" tIns="45720" rIns="91440" bIns="45720" rtlCol="0" anchor="t">
            <a:normAutofit/>
          </a:bodyPr>
          <a:lstStyle/>
          <a:p>
            <a:endParaRPr lang="en-US"/>
          </a:p>
          <a:p>
            <a:pPr algn="l"/>
            <a:endParaRPr lang="en-US" sz="3200" dirty="0">
              <a:cs typeface="Calibri"/>
            </a:endParaRPr>
          </a:p>
          <a:p>
            <a:pPr algn="l">
              <a:buFont typeface="Arial" panose="020B0604020202020204" pitchFamily="34" charset="0"/>
              <a:buChar char="•"/>
            </a:pPr>
            <a:r>
              <a:rPr lang="en-US" sz="3200">
                <a:ea typeface="+mn-lt"/>
                <a:cs typeface="+mn-lt"/>
              </a:rPr>
              <a:t>Disposing of withdrawn Items</a:t>
            </a:r>
            <a:endParaRPr lang="en-US">
              <a:cs typeface="Calibri" panose="020F0502020204030204"/>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4972145" y="1209065"/>
            <a:ext cx="322742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Weeding definition</a:t>
            </a:r>
            <a:endParaRPr lang="en-US" sz="2400" dirty="0">
              <a:cs typeface="Calibri"/>
            </a:endParaRPr>
          </a:p>
        </p:txBody>
      </p:sp>
    </p:spTree>
    <p:extLst>
      <p:ext uri="{BB962C8B-B14F-4D97-AF65-F5344CB8AC3E}">
        <p14:creationId xmlns:p14="http://schemas.microsoft.com/office/powerpoint/2010/main" val="4179827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fontScale="90000"/>
          </a:bodyPr>
          <a:lstStyle/>
          <a:p>
            <a:r>
              <a:rPr lang="en-US"/>
              <a:t>Collection Maintenance and Weeding</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1436269"/>
            <a:ext cx="9144000" cy="5009688"/>
          </a:xfrm>
        </p:spPr>
        <p:txBody>
          <a:bodyPr vert="horz" lIns="91440" tIns="45720" rIns="91440" bIns="45720" rtlCol="0" anchor="t">
            <a:normAutofit fontScale="92500" lnSpcReduction="10000"/>
          </a:bodyPr>
          <a:lstStyle/>
          <a:p>
            <a:endParaRPr lang="en-US"/>
          </a:p>
          <a:p>
            <a:pPr algn="l"/>
            <a:endParaRPr lang="en-US" sz="3200" dirty="0">
              <a:cs typeface="Calibri"/>
            </a:endParaRPr>
          </a:p>
          <a:p>
            <a:pPr algn="l">
              <a:buFont typeface="Arial" panose="020B0604020202020204" pitchFamily="34" charset="0"/>
              <a:buChar char="•"/>
            </a:pPr>
            <a:r>
              <a:rPr lang="en-US" sz="3200"/>
              <a:t>Copyright dates</a:t>
            </a:r>
            <a:endParaRPr lang="en-US"/>
          </a:p>
          <a:p>
            <a:pPr algn="l">
              <a:buFont typeface="Arial" panose="020B0604020202020204" pitchFamily="34" charset="0"/>
              <a:buChar char="•"/>
            </a:pPr>
            <a:r>
              <a:rPr lang="en-US" sz="3200">
                <a:cs typeface="Calibri"/>
              </a:rPr>
              <a:t>Save space</a:t>
            </a:r>
            <a:endParaRPr lang="en-US" sz="3200" dirty="0"/>
          </a:p>
          <a:p>
            <a:pPr algn="l">
              <a:buFont typeface="Arial" panose="020B0604020202020204" pitchFamily="34" charset="0"/>
              <a:buChar char="•"/>
            </a:pPr>
            <a:r>
              <a:rPr lang="en-US" sz="3200"/>
              <a:t>Save time of users and staff</a:t>
            </a:r>
            <a:endParaRPr lang="en-US" sz="3200" dirty="0">
              <a:cs typeface="Calibri"/>
            </a:endParaRPr>
          </a:p>
          <a:p>
            <a:pPr algn="l">
              <a:buFont typeface="Arial" panose="020B0604020202020204" pitchFamily="34" charset="0"/>
              <a:buChar char="•"/>
            </a:pPr>
            <a:r>
              <a:rPr lang="en-US" sz="3200">
                <a:cs typeface="Calibri"/>
              </a:rPr>
              <a:t>Collection is more attractive and inviting</a:t>
            </a:r>
            <a:endParaRPr lang="en-US" sz="3200" dirty="0">
              <a:cs typeface="Calibri" panose="020F0502020204030204"/>
            </a:endParaRPr>
          </a:p>
          <a:p>
            <a:pPr algn="l">
              <a:buFont typeface="Arial" panose="020B0604020202020204" pitchFamily="34" charset="0"/>
              <a:buChar char="•"/>
            </a:pPr>
            <a:r>
              <a:rPr lang="en-US" sz="3200">
                <a:cs typeface="Calibri" panose="020F0502020204030204"/>
              </a:rPr>
              <a:t>Ensures the collection stays current, relevant, and in good condition</a:t>
            </a:r>
            <a:endParaRPr lang="en-US" sz="3200" dirty="0">
              <a:cs typeface="Calibri" panose="020F0502020204030204"/>
            </a:endParaRPr>
          </a:p>
          <a:p>
            <a:pPr algn="l">
              <a:buFont typeface="Arial" panose="020B0604020202020204" pitchFamily="34" charset="0"/>
              <a:buChar char="•"/>
            </a:pPr>
            <a:r>
              <a:rPr lang="en-US" sz="3200">
                <a:cs typeface="Calibri" panose="020F0502020204030204"/>
              </a:rPr>
              <a:t>Increases circulation</a:t>
            </a:r>
            <a:endParaRPr lang="en-US" sz="3200" dirty="0">
              <a:cs typeface="Calibri" panose="020F0502020204030204"/>
            </a:endParaRPr>
          </a:p>
          <a:p>
            <a:pPr algn="l">
              <a:buFont typeface="Arial" panose="020B0604020202020204" pitchFamily="34" charset="0"/>
              <a:buChar char="•"/>
            </a:pPr>
            <a:r>
              <a:rPr lang="en-US" sz="3200">
                <a:cs typeface="Calibri"/>
              </a:rPr>
              <a:t>Customers trust information will be current and correct</a:t>
            </a:r>
            <a:endParaRPr lang="en-US" sz="3200" dirty="0"/>
          </a:p>
          <a:p>
            <a:pPr algn="l">
              <a:buFont typeface="Arial" panose="020B0604020202020204" pitchFamily="34" charset="0"/>
              <a:buChar char="•"/>
            </a:pPr>
            <a:endParaRPr lang="en-US" sz="3200" dirty="0">
              <a:cs typeface="Calibri" panose="020F0502020204030204"/>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4972145" y="1209065"/>
            <a:ext cx="245182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Weeding benefits</a:t>
            </a:r>
            <a:endParaRPr lang="en-US" sz="2400" dirty="0">
              <a:cs typeface="Calibri"/>
            </a:endParaRPr>
          </a:p>
        </p:txBody>
      </p:sp>
    </p:spTree>
    <p:extLst>
      <p:ext uri="{BB962C8B-B14F-4D97-AF65-F5344CB8AC3E}">
        <p14:creationId xmlns:p14="http://schemas.microsoft.com/office/powerpoint/2010/main" val="757381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fontScale="90000"/>
          </a:bodyPr>
          <a:lstStyle/>
          <a:p>
            <a:r>
              <a:rPr lang="en-US"/>
              <a:t>Collection Maintenance and Weeding</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1436269"/>
            <a:ext cx="9144000" cy="5009688"/>
          </a:xfrm>
        </p:spPr>
        <p:txBody>
          <a:bodyPr vert="horz" lIns="91440" tIns="45720" rIns="91440" bIns="45720" rtlCol="0" anchor="t">
            <a:normAutofit/>
          </a:bodyPr>
          <a:lstStyle/>
          <a:p>
            <a:endParaRPr lang="en-US"/>
          </a:p>
          <a:p>
            <a:pPr algn="l"/>
            <a:endParaRPr lang="en-US" sz="3200" dirty="0">
              <a:cs typeface="Calibri"/>
            </a:endParaRPr>
          </a:p>
          <a:p>
            <a:pPr algn="l">
              <a:buFont typeface="Arial" panose="020B0604020202020204" pitchFamily="34" charset="0"/>
              <a:buChar char="•"/>
            </a:pPr>
            <a:r>
              <a:rPr lang="en-US" sz="3200"/>
              <a:t>Copyright dates</a:t>
            </a:r>
            <a:endParaRPr lang="en-US"/>
          </a:p>
          <a:p>
            <a:pPr algn="l">
              <a:buFont typeface="Arial" panose="020B0604020202020204" pitchFamily="34" charset="0"/>
              <a:buChar char="•"/>
            </a:pPr>
            <a:r>
              <a:rPr lang="en-US" sz="3200">
                <a:cs typeface="Calibri"/>
              </a:rPr>
              <a:t>It takes too much time</a:t>
            </a:r>
            <a:endParaRPr lang="en-US" sz="3200" dirty="0">
              <a:cs typeface="Calibri"/>
            </a:endParaRPr>
          </a:p>
          <a:p>
            <a:pPr algn="l">
              <a:buFont typeface="Arial" panose="020B0604020202020204" pitchFamily="34" charset="0"/>
              <a:buChar char="•"/>
            </a:pPr>
            <a:r>
              <a:rPr lang="en-US" sz="3200">
                <a:cs typeface="Calibri"/>
              </a:rPr>
              <a:t>I can't throw away books</a:t>
            </a:r>
            <a:endParaRPr lang="en-US" sz="3200" dirty="0">
              <a:cs typeface="Calibri"/>
            </a:endParaRPr>
          </a:p>
          <a:p>
            <a:pPr algn="l">
              <a:buFont typeface="Arial" panose="020B0604020202020204" pitchFamily="34" charset="0"/>
              <a:buChar char="•"/>
            </a:pPr>
            <a:r>
              <a:rPr lang="en-US" sz="3200">
                <a:cs typeface="Calibri"/>
              </a:rPr>
              <a:t>Someone might get upset if I get rid of materials</a:t>
            </a:r>
            <a:endParaRPr lang="en-US" sz="3200" dirty="0">
              <a:cs typeface="Calibri"/>
            </a:endParaRPr>
          </a:p>
          <a:p>
            <a:pPr algn="l">
              <a:buFont typeface="Arial" panose="020B0604020202020204" pitchFamily="34" charset="0"/>
              <a:buChar char="•"/>
            </a:pPr>
            <a:r>
              <a:rPr lang="en-US" sz="3200">
                <a:cs typeface="Calibri"/>
              </a:rPr>
              <a:t>Isn't this public property</a:t>
            </a:r>
            <a:endParaRPr lang="en-US" sz="3200" dirty="0">
              <a:cs typeface="Calibri"/>
            </a:endParaRPr>
          </a:p>
          <a:p>
            <a:pPr algn="l">
              <a:buFont typeface="Arial" panose="020B0604020202020204" pitchFamily="34" charset="0"/>
              <a:buChar char="•"/>
            </a:pPr>
            <a:r>
              <a:rPr lang="en-US" sz="3200">
                <a:cs typeface="Calibri"/>
              </a:rPr>
              <a:t>If I toss it today, I will need it tomorrow</a:t>
            </a:r>
            <a:endParaRPr lang="en-US" sz="3200" dirty="0">
              <a:cs typeface="Calibri"/>
            </a:endParaRPr>
          </a:p>
          <a:p>
            <a:pPr algn="l">
              <a:buFont typeface="Arial" panose="020B0604020202020204" pitchFamily="34" charset="0"/>
              <a:buChar char="•"/>
            </a:pPr>
            <a:r>
              <a:rPr lang="en-US" sz="3200">
                <a:cs typeface="Calibri"/>
              </a:rPr>
              <a:t>If I weed, I won't have enough books</a:t>
            </a:r>
            <a:endParaRPr lang="en-US" sz="3200" dirty="0">
              <a:cs typeface="Calibri"/>
            </a:endParaRPr>
          </a:p>
          <a:p>
            <a:pPr algn="l">
              <a:buFont typeface="Arial" panose="020B0604020202020204" pitchFamily="34" charset="0"/>
              <a:buChar char="•"/>
            </a:pPr>
            <a:endParaRPr lang="en-US" sz="3200" dirty="0"/>
          </a:p>
          <a:p>
            <a:pPr algn="l">
              <a:buFont typeface="Arial" panose="020B0604020202020204" pitchFamily="34" charset="0"/>
              <a:buChar char="•"/>
            </a:pPr>
            <a:endParaRPr lang="en-US" sz="3200" dirty="0">
              <a:cs typeface="Calibri" panose="020F0502020204030204"/>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4972145" y="1209065"/>
            <a:ext cx="245182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Weeding excuses</a:t>
            </a:r>
            <a:endParaRPr lang="en-US" sz="2400" dirty="0">
              <a:cs typeface="Calibri"/>
            </a:endParaRPr>
          </a:p>
        </p:txBody>
      </p:sp>
    </p:spTree>
    <p:extLst>
      <p:ext uri="{BB962C8B-B14F-4D97-AF65-F5344CB8AC3E}">
        <p14:creationId xmlns:p14="http://schemas.microsoft.com/office/powerpoint/2010/main" val="1975448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061357" y="618899"/>
            <a:ext cx="10599964" cy="1014937"/>
          </a:xfrm>
        </p:spPr>
        <p:txBody>
          <a:bodyPr>
            <a:normAutofit fontScale="90000"/>
          </a:bodyPr>
          <a:lstStyle/>
          <a:p>
            <a:r>
              <a:rPr lang="en-US"/>
              <a:t>Collection Maintenance and Weeding</a:t>
            </a:r>
            <a:endParaRPr lang="en-US" dirty="0"/>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475671" y="1491163"/>
            <a:ext cx="4624552" cy="4466231"/>
          </a:xfrm>
        </p:spPr>
        <p:txBody>
          <a:bodyPr vert="horz" lIns="91440" tIns="45720" rIns="91440" bIns="45720" rtlCol="0" anchor="t">
            <a:normAutofit fontScale="77500" lnSpcReduction="20000"/>
          </a:bodyPr>
          <a:lstStyle/>
          <a:p>
            <a:endParaRPr lang="en-US"/>
          </a:p>
          <a:p>
            <a:endParaRPr lang="en-US"/>
          </a:p>
          <a:p>
            <a:pPr algn="l"/>
            <a:endParaRPr lang="en-US" sz="3200" dirty="0">
              <a:cs typeface="Calibri"/>
            </a:endParaRPr>
          </a:p>
          <a:p>
            <a:pPr marL="342900" indent="-342900" algn="l">
              <a:buFont typeface="Arial" panose="020B0604020202020204" pitchFamily="34" charset="0"/>
              <a:buChar char="•"/>
            </a:pPr>
            <a:r>
              <a:rPr lang="en-US" sz="3200" dirty="0">
                <a:cs typeface="Calibri"/>
              </a:rPr>
              <a:t>Poor physical condition</a:t>
            </a:r>
            <a:endParaRPr lang="en-US" dirty="0">
              <a:cs typeface="Calibri"/>
            </a:endParaRPr>
          </a:p>
          <a:p>
            <a:pPr marL="342900" indent="-342900" algn="l">
              <a:buFont typeface="Arial" panose="020B0604020202020204" pitchFamily="34" charset="0"/>
              <a:buChar char="•"/>
            </a:pPr>
            <a:r>
              <a:rPr lang="en-US" sz="3200" dirty="0">
                <a:cs typeface="Calibri"/>
              </a:rPr>
              <a:t>Circulated in last 3 years</a:t>
            </a:r>
          </a:p>
          <a:p>
            <a:pPr marL="342900" indent="-342900" algn="l">
              <a:buFont typeface="Arial" panose="020B0604020202020204" pitchFamily="34" charset="0"/>
              <a:buChar char="•"/>
            </a:pPr>
            <a:r>
              <a:rPr lang="en-US" sz="3200" dirty="0">
                <a:cs typeface="Calibri"/>
              </a:rPr>
              <a:t>Inaccurate or outdated information</a:t>
            </a:r>
            <a:endParaRPr lang="en-US" dirty="0">
              <a:cs typeface="Calibri"/>
            </a:endParaRPr>
          </a:p>
          <a:p>
            <a:pPr marL="342900" indent="-342900" algn="l">
              <a:buFont typeface="Arial" panose="020B0604020202020204" pitchFamily="34" charset="0"/>
              <a:buChar char="•"/>
            </a:pPr>
            <a:r>
              <a:rPr lang="en-US" sz="3200" dirty="0">
                <a:cs typeface="Calibri"/>
              </a:rPr>
              <a:t>Condescending or biased tone</a:t>
            </a:r>
            <a:endParaRPr lang="en-US" dirty="0">
              <a:cs typeface="Calibri"/>
            </a:endParaRPr>
          </a:p>
          <a:p>
            <a:pPr marL="342900" indent="-342900" algn="l">
              <a:buFont typeface="Arial" panose="020B0604020202020204" pitchFamily="34" charset="0"/>
              <a:buChar char="•"/>
            </a:pPr>
            <a:r>
              <a:rPr lang="en-US" sz="3200" dirty="0">
                <a:cs typeface="Calibri"/>
              </a:rPr>
              <a:t>Promotes stereotypes</a:t>
            </a:r>
            <a:endParaRPr lang="en-US" dirty="0">
              <a:cs typeface="Calibri"/>
            </a:endParaRPr>
          </a:p>
          <a:p>
            <a:pPr marL="342900" indent="-342900" algn="l">
              <a:buFont typeface="Arial" panose="020B0604020202020204" pitchFamily="34" charset="0"/>
              <a:buChar char="•"/>
            </a:pPr>
            <a:r>
              <a:rPr lang="en-US" sz="3200" dirty="0">
                <a:cs typeface="Calibri"/>
              </a:rPr>
              <a:t>Appropriate reading level</a:t>
            </a:r>
            <a:endParaRPr lang="en-US" dirty="0">
              <a:cs typeface="Calibri"/>
            </a:endParaRPr>
          </a:p>
          <a:p>
            <a:pPr marL="342900" indent="-342900" algn="l">
              <a:buFont typeface="Arial" panose="020B0604020202020204" pitchFamily="34" charset="0"/>
              <a:buChar char="•"/>
            </a:pPr>
            <a:r>
              <a:rPr lang="en-US" sz="3200" dirty="0">
                <a:cs typeface="Calibri"/>
              </a:rPr>
              <a:t>Relevant to school curriculum</a:t>
            </a:r>
            <a:endParaRPr lang="en-US" dirty="0">
              <a:cs typeface="Calibri"/>
            </a:endParaRPr>
          </a:p>
          <a:p>
            <a:pPr marL="342900" indent="-342900" algn="l">
              <a:buFont typeface="Arial" panose="020B0604020202020204" pitchFamily="34" charset="0"/>
              <a:buChar char="•"/>
            </a:pPr>
            <a:endParaRPr lang="en-US" sz="3200" dirty="0">
              <a:cs typeface="Calibri"/>
            </a:endParaRPr>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4546099" y="1577865"/>
            <a:ext cx="349159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Weeding considerations</a:t>
            </a:r>
            <a:endParaRPr lang="en-US" sz="2400" dirty="0" err="1">
              <a:cs typeface="Calibri"/>
            </a:endParaRPr>
          </a:p>
        </p:txBody>
      </p:sp>
      <p:sp>
        <p:nvSpPr>
          <p:cNvPr id="6" name="Subtitle 2">
            <a:extLst>
              <a:ext uri="{FF2B5EF4-FFF2-40B4-BE49-F238E27FC236}">
                <a16:creationId xmlns:a16="http://schemas.microsoft.com/office/drawing/2014/main" id="{016BDE4F-9337-4CF8-A0A3-20811BC63F11}"/>
              </a:ext>
            </a:extLst>
          </p:cNvPr>
          <p:cNvSpPr txBox="1">
            <a:spLocks/>
          </p:cNvSpPr>
          <p:nvPr/>
        </p:nvSpPr>
        <p:spPr>
          <a:xfrm>
            <a:off x="6107636" y="1580689"/>
            <a:ext cx="4624552" cy="3894731"/>
          </a:xfrm>
          <a:prstGeom prst="rect">
            <a:avLst/>
          </a:prstGeom>
        </p:spPr>
        <p:txBody>
          <a:bodyPr vert="horz" lIns="91440" tIns="45720" rIns="91440" bIns="45720" rtlCol="0" anchor="t">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p>
          <a:p>
            <a:endParaRPr lang="en-US"/>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r>
              <a:rPr lang="en-US" sz="3200" dirty="0">
                <a:cs typeface="Calibri"/>
              </a:rPr>
              <a:t>Interlibrary loan</a:t>
            </a:r>
            <a:endParaRPr lang="en-US" dirty="0"/>
          </a:p>
          <a:p>
            <a:pPr marL="342900" indent="-342900" algn="l">
              <a:buFont typeface="Arial" panose="020B0604020202020204" pitchFamily="34" charset="0"/>
              <a:buChar char="•"/>
            </a:pPr>
            <a:r>
              <a:rPr lang="en-US" sz="3200">
                <a:cs typeface="Calibri"/>
              </a:rPr>
              <a:t>Multiple copies</a:t>
            </a:r>
            <a:endParaRPr lang="en-US" sz="3200" dirty="0">
              <a:cs typeface="Calibri"/>
            </a:endParaRPr>
          </a:p>
          <a:p>
            <a:pPr marL="342900" indent="-342900" algn="l">
              <a:buFont typeface="Arial" panose="020B0604020202020204" pitchFamily="34" charset="0"/>
              <a:buChar char="•"/>
            </a:pPr>
            <a:r>
              <a:rPr lang="en-US" sz="3200">
                <a:cs typeface="Calibri"/>
              </a:rPr>
              <a:t>Newer edition</a:t>
            </a:r>
            <a:endParaRPr lang="en-US" sz="3200" dirty="0">
              <a:cs typeface="Calibri"/>
            </a:endParaRPr>
          </a:p>
          <a:p>
            <a:pPr marL="342900" indent="-342900" algn="l">
              <a:buFont typeface="Arial" panose="020B0604020202020204" pitchFamily="34" charset="0"/>
              <a:buChar char="•"/>
            </a:pPr>
            <a:r>
              <a:rPr lang="en-US" sz="3200">
                <a:cs typeface="Calibri"/>
              </a:rPr>
              <a:t>Another format available</a:t>
            </a:r>
            <a:endParaRPr lang="en-US" sz="3200" dirty="0">
              <a:cs typeface="Calibri"/>
            </a:endParaRPr>
          </a:p>
          <a:p>
            <a:pPr marL="342900" indent="-342900" algn="l">
              <a:buFont typeface="Arial" panose="020B0604020202020204" pitchFamily="34" charset="0"/>
              <a:buChar char="•"/>
            </a:pPr>
            <a:r>
              <a:rPr lang="en-US" sz="3200">
                <a:cs typeface="Calibri"/>
              </a:rPr>
              <a:t>Available in other locations</a:t>
            </a:r>
            <a:endParaRPr lang="en-US" sz="3200" dirty="0">
              <a:cs typeface="Calibri"/>
            </a:endParaRPr>
          </a:p>
          <a:p>
            <a:pPr marL="342900" indent="-342900" algn="l">
              <a:buFont typeface="Arial" panose="020B0604020202020204" pitchFamily="34" charset="0"/>
              <a:buChar char="•"/>
            </a:pPr>
            <a:r>
              <a:rPr lang="en-US" sz="3200">
                <a:cs typeface="Calibri"/>
              </a:rPr>
              <a:t>Unique information</a:t>
            </a:r>
            <a:endParaRPr lang="en-US" sz="3200" dirty="0">
              <a:cs typeface="Calibri"/>
            </a:endParaRPr>
          </a:p>
          <a:p>
            <a:pPr marL="342900" indent="-342900" algn="l">
              <a:buFont typeface="Arial" panose="020B0604020202020204" pitchFamily="34" charset="0"/>
              <a:buChar char="•"/>
            </a:pPr>
            <a:r>
              <a:rPr lang="en-US" sz="3200">
                <a:cs typeface="Calibri"/>
              </a:rPr>
              <a:t>Local or regional interest</a:t>
            </a:r>
            <a:endParaRPr lang="en-US" sz="3200" dirty="0">
              <a:cs typeface="Calibri"/>
            </a:endParaRPr>
          </a:p>
          <a:p>
            <a:pPr marL="342900" indent="-342900" algn="l">
              <a:buFont typeface="Arial" panose="020B0604020202020204" pitchFamily="34" charset="0"/>
              <a:buChar char="•"/>
            </a:pPr>
            <a:r>
              <a:rPr lang="en-US" sz="3200">
                <a:cs typeface="Calibri"/>
              </a:rPr>
              <a:t>Award winner or classic</a:t>
            </a:r>
            <a:endParaRPr lang="en-US" sz="3200" dirty="0">
              <a:cs typeface="Calibri"/>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3115856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fontScale="90000"/>
          </a:bodyPr>
          <a:lstStyle/>
          <a:p>
            <a:r>
              <a:rPr lang="en-US"/>
              <a:t>Collection Maintenance and Weeding</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1041662"/>
            <a:ext cx="9144000" cy="5009688"/>
          </a:xfrm>
        </p:spPr>
        <p:txBody>
          <a:bodyPr vert="horz" lIns="91440" tIns="45720" rIns="91440" bIns="45720" rtlCol="0" anchor="t">
            <a:normAutofit/>
          </a:bodyPr>
          <a:lstStyle/>
          <a:p>
            <a:endParaRPr lang="en-US"/>
          </a:p>
          <a:p>
            <a:pPr algn="l"/>
            <a:endParaRPr lang="en-US" sz="3200" dirty="0">
              <a:cs typeface="Calibri"/>
            </a:endParaRPr>
          </a:p>
          <a:p>
            <a:pPr algn="l">
              <a:buFont typeface="Arial" panose="020B0604020202020204" pitchFamily="34" charset="0"/>
              <a:buChar char="•"/>
            </a:pPr>
            <a:r>
              <a:rPr lang="en-US" sz="3200" b="1">
                <a:cs typeface="Calibri"/>
              </a:rPr>
              <a:t>M</a:t>
            </a:r>
            <a:r>
              <a:rPr lang="en-US" sz="3200">
                <a:cs typeface="Calibri"/>
              </a:rPr>
              <a:t>isleading</a:t>
            </a:r>
            <a:endParaRPr lang="en-US" sz="3200" dirty="0">
              <a:cs typeface="Calibri"/>
            </a:endParaRPr>
          </a:p>
          <a:p>
            <a:pPr algn="l">
              <a:buFont typeface="Arial" panose="020B0604020202020204" pitchFamily="34" charset="0"/>
              <a:buChar char="•"/>
            </a:pPr>
            <a:r>
              <a:rPr lang="en-US" sz="3200" b="1">
                <a:cs typeface="Calibri"/>
              </a:rPr>
              <a:t>U</a:t>
            </a:r>
            <a:r>
              <a:rPr lang="en-US" sz="3200">
                <a:cs typeface="Calibri"/>
              </a:rPr>
              <a:t>gly</a:t>
            </a:r>
            <a:endParaRPr lang="en-US" sz="3200" dirty="0">
              <a:cs typeface="Calibri"/>
            </a:endParaRPr>
          </a:p>
          <a:p>
            <a:pPr algn="l">
              <a:buFont typeface="Arial" panose="020B0604020202020204" pitchFamily="34" charset="0"/>
              <a:buChar char="•"/>
            </a:pPr>
            <a:r>
              <a:rPr lang="en-US" sz="3200" b="1">
                <a:cs typeface="Calibri"/>
              </a:rPr>
              <a:t>S</a:t>
            </a:r>
            <a:r>
              <a:rPr lang="en-US" sz="3200">
                <a:cs typeface="Calibri"/>
              </a:rPr>
              <a:t>uperseded</a:t>
            </a:r>
            <a:endParaRPr lang="en-US" sz="3200" dirty="0">
              <a:cs typeface="Calibri"/>
            </a:endParaRPr>
          </a:p>
          <a:p>
            <a:pPr algn="l">
              <a:buFont typeface="Arial" panose="020B0604020202020204" pitchFamily="34" charset="0"/>
              <a:buChar char="•"/>
            </a:pPr>
            <a:r>
              <a:rPr lang="en-US" sz="3200" b="1">
                <a:cs typeface="Calibri"/>
              </a:rPr>
              <a:t>T</a:t>
            </a:r>
            <a:r>
              <a:rPr lang="en-US" sz="3200">
                <a:cs typeface="Calibri"/>
              </a:rPr>
              <a:t>rivial</a:t>
            </a:r>
            <a:endParaRPr lang="en-US" sz="3200" dirty="0">
              <a:cs typeface="Calibri"/>
            </a:endParaRPr>
          </a:p>
          <a:p>
            <a:pPr algn="l">
              <a:buFont typeface="Arial" panose="020B0604020202020204" pitchFamily="34" charset="0"/>
              <a:buChar char="•"/>
            </a:pPr>
            <a:r>
              <a:rPr lang="en-US" sz="3200" b="1">
                <a:cs typeface="Calibri"/>
              </a:rPr>
              <a:t>I</a:t>
            </a:r>
            <a:r>
              <a:rPr lang="en-US" sz="3200">
                <a:cs typeface="Calibri"/>
              </a:rPr>
              <a:t>rrelevant</a:t>
            </a:r>
            <a:endParaRPr lang="en-US" sz="3200" dirty="0">
              <a:cs typeface="Calibri"/>
            </a:endParaRPr>
          </a:p>
          <a:p>
            <a:pPr algn="l">
              <a:buFont typeface="Arial" panose="020B0604020202020204" pitchFamily="34" charset="0"/>
              <a:buChar char="•"/>
            </a:pPr>
            <a:r>
              <a:rPr lang="en-US" sz="3200" b="1">
                <a:cs typeface="Calibri"/>
              </a:rPr>
              <a:t>E</a:t>
            </a:r>
            <a:r>
              <a:rPr lang="en-US" sz="3200">
                <a:cs typeface="Calibri"/>
              </a:rPr>
              <a:t>lsewhere</a:t>
            </a:r>
            <a:endParaRPr lang="en-US" sz="3200" dirty="0">
              <a:cs typeface="Calibri"/>
            </a:endParaRPr>
          </a:p>
          <a:p>
            <a:pPr algn="l">
              <a:buFont typeface="Arial" panose="020B0604020202020204" pitchFamily="34" charset="0"/>
              <a:buChar char="•"/>
            </a:pPr>
            <a:endParaRPr lang="en-US" sz="3200" dirty="0">
              <a:cs typeface="Calibri"/>
            </a:endParaRPr>
          </a:p>
          <a:p>
            <a:pPr algn="l">
              <a:buFont typeface="Arial" panose="020B0604020202020204" pitchFamily="34" charset="0"/>
              <a:buChar char="•"/>
            </a:pPr>
            <a:endParaRPr lang="en-US" sz="3200" dirty="0"/>
          </a:p>
          <a:p>
            <a:pPr algn="l">
              <a:buFont typeface="Arial" panose="020B0604020202020204" pitchFamily="34" charset="0"/>
              <a:buChar char="•"/>
            </a:pPr>
            <a:endParaRPr lang="en-US" sz="3200" dirty="0">
              <a:cs typeface="Calibri" panose="020F0502020204030204"/>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3883574" y="1209065"/>
            <a:ext cx="423435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MUSTIE – from </a:t>
            </a:r>
            <a:r>
              <a:rPr lang="en-US" sz="2400" dirty="0">
                <a:cs typeface="Calibri"/>
                <a:hlinkClick r:id="rId6"/>
              </a:rPr>
              <a:t>CREW manual</a:t>
            </a:r>
            <a:endParaRPr lang="en-US" sz="2400" dirty="0">
              <a:cs typeface="Calibri"/>
            </a:endParaRPr>
          </a:p>
        </p:txBody>
      </p:sp>
    </p:spTree>
    <p:extLst>
      <p:ext uri="{BB962C8B-B14F-4D97-AF65-F5344CB8AC3E}">
        <p14:creationId xmlns:p14="http://schemas.microsoft.com/office/powerpoint/2010/main" val="9503815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280429"/>
            <a:ext cx="9144000" cy="1055758"/>
          </a:xfrm>
        </p:spPr>
        <p:txBody>
          <a:bodyPr/>
          <a:lstStyle/>
          <a:p>
            <a:r>
              <a:rPr lang="en-US"/>
              <a:t>Group work</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pic>
        <p:nvPicPr>
          <p:cNvPr id="9" name="Picture 8">
            <a:extLst>
              <a:ext uri="{FF2B5EF4-FFF2-40B4-BE49-F238E27FC236}">
                <a16:creationId xmlns:a16="http://schemas.microsoft.com/office/drawing/2014/main" id="{15EAF86C-007F-43D4-BD25-0A899F9AD9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00" y="1519270"/>
            <a:ext cx="9143999" cy="3819460"/>
          </a:xfrm>
          <a:prstGeom prst="rect">
            <a:avLst/>
          </a:prstGeom>
        </p:spPr>
      </p:pic>
    </p:spTree>
    <p:extLst>
      <p:ext uri="{BB962C8B-B14F-4D97-AF65-F5344CB8AC3E}">
        <p14:creationId xmlns:p14="http://schemas.microsoft.com/office/powerpoint/2010/main" val="1720308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699125"/>
            <a:ext cx="9144000" cy="1055758"/>
          </a:xfrm>
        </p:spPr>
        <p:txBody>
          <a:bodyPr>
            <a:normAutofit/>
          </a:bodyPr>
          <a:lstStyle/>
          <a:p>
            <a:r>
              <a:rPr lang="en-US">
                <a:cs typeface="Calibri Light"/>
              </a:rPr>
              <a:t>Market Your Collection</a:t>
            </a:r>
            <a:endParaRPr lang="en-US" dirty="0">
              <a:cs typeface="Calibri Light"/>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4"/>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5"/>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6"/>
          <a:stretch>
            <a:fillRect/>
          </a:stretch>
        </p:blipFill>
        <p:spPr>
          <a:xfrm>
            <a:off x="9576486" y="5642423"/>
            <a:ext cx="2410598" cy="803533"/>
          </a:xfrm>
          <a:prstGeom prst="rect">
            <a:avLst/>
          </a:prstGeom>
        </p:spPr>
      </p:pic>
      <p:pic>
        <p:nvPicPr>
          <p:cNvPr id="6" name="Picture 8">
            <a:hlinkClick r:id="" action="ppaction://media"/>
            <a:extLst>
              <a:ext uri="{FF2B5EF4-FFF2-40B4-BE49-F238E27FC236}">
                <a16:creationId xmlns:a16="http://schemas.microsoft.com/office/drawing/2014/main" id="{D9493134-AE6F-429D-BBE2-1F05FBDA002A}"/>
              </a:ext>
            </a:extLst>
          </p:cNvPr>
          <p:cNvPicPr>
            <a:picLocks noRot="1" noChangeAspect="1"/>
          </p:cNvPicPr>
          <p:nvPr>
            <a:videoFile r:link="rId1"/>
          </p:nvPr>
        </p:nvPicPr>
        <p:blipFill>
          <a:blip r:embed="rId7"/>
          <a:stretch>
            <a:fillRect/>
          </a:stretch>
        </p:blipFill>
        <p:spPr>
          <a:xfrm>
            <a:off x="3184071" y="2156732"/>
            <a:ext cx="5810250" cy="3306535"/>
          </a:xfrm>
          <a:prstGeom prst="rect">
            <a:avLst/>
          </a:prstGeom>
        </p:spPr>
      </p:pic>
    </p:spTree>
    <p:extLst>
      <p:ext uri="{BB962C8B-B14F-4D97-AF65-F5344CB8AC3E}">
        <p14:creationId xmlns:p14="http://schemas.microsoft.com/office/powerpoint/2010/main" val="1478280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a:bodyPr>
          <a:lstStyle/>
          <a:p>
            <a:r>
              <a:rPr lang="en-US"/>
              <a:t>Market Your Collection</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2041071" y="851162"/>
            <a:ext cx="9144000" cy="5009688"/>
          </a:xfrm>
        </p:spPr>
        <p:txBody>
          <a:bodyPr vert="horz" lIns="91440" tIns="45720" rIns="91440" bIns="45720" rtlCol="0" anchor="t">
            <a:normAutofit fontScale="92500" lnSpcReduction="10000"/>
          </a:bodyPr>
          <a:lstStyle/>
          <a:p>
            <a:endParaRPr lang="en-US"/>
          </a:p>
          <a:p>
            <a:pPr algn="l"/>
            <a:endParaRPr lang="en-US" sz="3200" dirty="0">
              <a:cs typeface="Calibri"/>
            </a:endParaRPr>
          </a:p>
          <a:p>
            <a:pPr algn="l"/>
            <a:endParaRPr lang="en-US" sz="3200" dirty="0">
              <a:cs typeface="Calibri"/>
            </a:endParaRPr>
          </a:p>
          <a:p>
            <a:pPr algn="l">
              <a:buFont typeface="Arial" panose="020B0604020202020204" pitchFamily="34" charset="0"/>
              <a:buChar char="•"/>
            </a:pPr>
            <a:r>
              <a:rPr lang="en-US" sz="3200" dirty="0">
                <a:cs typeface="Calibri"/>
              </a:rPr>
              <a:t>Select relevant topics to your community</a:t>
            </a:r>
          </a:p>
          <a:p>
            <a:pPr algn="l">
              <a:buFont typeface="Arial" panose="020B0604020202020204" pitchFamily="34" charset="0"/>
              <a:buChar char="•"/>
            </a:pPr>
            <a:r>
              <a:rPr lang="en-US" sz="3200" dirty="0">
                <a:cs typeface="Calibri"/>
              </a:rPr>
              <a:t>Use clean, attractive materials</a:t>
            </a:r>
          </a:p>
          <a:p>
            <a:pPr algn="l">
              <a:buFont typeface="Arial" panose="020B0604020202020204" pitchFamily="34" charset="0"/>
              <a:buChar char="•"/>
            </a:pPr>
            <a:r>
              <a:rPr lang="en-US" sz="3200" dirty="0">
                <a:cs typeface="Calibri"/>
              </a:rPr>
              <a:t>Choose themes with broad appeal</a:t>
            </a:r>
          </a:p>
          <a:p>
            <a:pPr algn="l">
              <a:buFont typeface="Arial" panose="020B0604020202020204" pitchFamily="34" charset="0"/>
              <a:buChar char="•"/>
            </a:pPr>
            <a:r>
              <a:rPr lang="en-US" sz="3200" dirty="0">
                <a:cs typeface="Calibri"/>
              </a:rPr>
              <a:t>Identify branch circulation patterns</a:t>
            </a:r>
          </a:p>
          <a:p>
            <a:pPr algn="l">
              <a:buFont typeface="Arial" panose="020B0604020202020204" pitchFamily="34" charset="0"/>
              <a:buChar char="•"/>
            </a:pPr>
            <a:r>
              <a:rPr lang="en-US" sz="3200" dirty="0">
                <a:cs typeface="Calibri"/>
              </a:rPr>
              <a:t>Track display use and adjust to fit community interests</a:t>
            </a:r>
          </a:p>
          <a:p>
            <a:pPr algn="l">
              <a:buFont typeface="Arial" panose="020B0604020202020204" pitchFamily="34" charset="0"/>
              <a:buChar char="•"/>
            </a:pPr>
            <a:r>
              <a:rPr lang="en-US" sz="3200" dirty="0">
                <a:cs typeface="Calibri"/>
              </a:rPr>
              <a:t>Experiment and respond</a:t>
            </a:r>
          </a:p>
          <a:p>
            <a:pPr algn="l">
              <a:buFont typeface="Arial" panose="020B0604020202020204" pitchFamily="34" charset="0"/>
              <a:buChar char="•"/>
            </a:pPr>
            <a:r>
              <a:rPr lang="en-US" sz="3200" dirty="0">
                <a:cs typeface="Calibri"/>
              </a:rPr>
              <a:t>Use multiple formats</a:t>
            </a:r>
          </a:p>
          <a:p>
            <a:pPr algn="l">
              <a:buFont typeface="Arial" panose="020B0604020202020204" pitchFamily="34" charset="0"/>
              <a:buChar char="•"/>
            </a:pPr>
            <a:endParaRPr lang="en-US" sz="3200" dirty="0">
              <a:cs typeface="Calibri"/>
            </a:endParaRPr>
          </a:p>
          <a:p>
            <a:pPr algn="l">
              <a:buFont typeface="Arial" panose="020B0604020202020204" pitchFamily="34" charset="0"/>
              <a:buChar char="•"/>
            </a:pPr>
            <a:endParaRPr lang="en-US" sz="3200" dirty="0">
              <a:cs typeface="Calibri"/>
            </a:endParaRPr>
          </a:p>
          <a:p>
            <a:pPr algn="l">
              <a:buFont typeface="Arial" panose="020B0604020202020204" pitchFamily="34" charset="0"/>
              <a:buChar char="•"/>
            </a:pPr>
            <a:endParaRPr lang="en-US" sz="3200" dirty="0"/>
          </a:p>
          <a:p>
            <a:pPr algn="l">
              <a:buFont typeface="Arial" panose="020B0604020202020204" pitchFamily="34" charset="0"/>
              <a:buChar char="•"/>
            </a:pPr>
            <a:endParaRPr lang="en-US" sz="3200" dirty="0">
              <a:cs typeface="Calibri" panose="020F0502020204030204"/>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5407574" y="1209065"/>
            <a:ext cx="189392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Displays</a:t>
            </a:r>
          </a:p>
        </p:txBody>
      </p:sp>
    </p:spTree>
    <p:extLst>
      <p:ext uri="{BB962C8B-B14F-4D97-AF65-F5344CB8AC3E}">
        <p14:creationId xmlns:p14="http://schemas.microsoft.com/office/powerpoint/2010/main" val="392385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dirty="0"/>
              <a:t>Community Assessment</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383604"/>
            <a:ext cx="9144000" cy="2874196"/>
          </a:xfrm>
        </p:spPr>
        <p:txBody>
          <a:bodyPr vert="horz" lIns="91440" tIns="45720" rIns="91440" bIns="45720" rtlCol="0" anchor="t">
            <a:normAutofit fontScale="70000" lnSpcReduction="20000"/>
          </a:bodyPr>
          <a:lstStyle/>
          <a:p>
            <a:endParaRPr lang="en-US"/>
          </a:p>
          <a:p>
            <a:endParaRPr lang="en-US"/>
          </a:p>
          <a:p>
            <a:pPr marL="342900" indent="-342900" algn="l">
              <a:buFont typeface="Arial" panose="020B0604020202020204" pitchFamily="34" charset="0"/>
              <a:buChar char="•"/>
            </a:pPr>
            <a:r>
              <a:rPr lang="en-US" sz="3200" dirty="0"/>
              <a:t>Local entities</a:t>
            </a:r>
            <a:endParaRPr lang="en-US" dirty="0"/>
          </a:p>
          <a:p>
            <a:pPr marL="342900" indent="-342900" algn="l">
              <a:buFont typeface="Arial" panose="020B0604020202020204" pitchFamily="34" charset="0"/>
              <a:buChar char="•"/>
            </a:pPr>
            <a:r>
              <a:rPr lang="en-US" sz="3200" dirty="0"/>
              <a:t>Customers</a:t>
            </a:r>
            <a:endParaRPr lang="en-US" dirty="0"/>
          </a:p>
          <a:p>
            <a:pPr marL="342900" indent="-342900" algn="l">
              <a:buFont typeface="Arial" panose="020B0604020202020204" pitchFamily="34" charset="0"/>
              <a:buChar char="•"/>
            </a:pPr>
            <a:r>
              <a:rPr lang="en-US" sz="3200" dirty="0"/>
              <a:t>Community Leaders</a:t>
            </a:r>
            <a:endParaRPr lang="en-US" dirty="0"/>
          </a:p>
          <a:p>
            <a:pPr marL="342900" indent="-342900" algn="l">
              <a:buFont typeface="Arial" panose="020B0604020202020204" pitchFamily="34" charset="0"/>
              <a:buChar char="•"/>
            </a:pPr>
            <a:r>
              <a:rPr lang="en-US" sz="3200" dirty="0"/>
              <a:t>Library Circulation statistics</a:t>
            </a:r>
            <a:endParaRPr lang="en-US" dirty="0"/>
          </a:p>
          <a:p>
            <a:pPr marL="342900" indent="-342900" algn="l">
              <a:buFont typeface="Arial" panose="020B0604020202020204" pitchFamily="34" charset="0"/>
              <a:buChar char="•"/>
            </a:pPr>
            <a:r>
              <a:rPr lang="en-US" sz="3200" dirty="0"/>
              <a:t>Census Data</a:t>
            </a:r>
            <a:endParaRPr lang="en-US" dirty="0"/>
          </a:p>
          <a:p>
            <a:pPr marL="342900" indent="-342900" algn="l">
              <a:buFont typeface="Arial" panose="020B0604020202020204" pitchFamily="34" charset="0"/>
              <a:buChar char="•"/>
            </a:pPr>
            <a:r>
              <a:rPr lang="en-US" sz="3200" dirty="0"/>
              <a:t>Community Development Plans</a:t>
            </a: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5144813" y="2149365"/>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Find the Data</a:t>
            </a:r>
            <a:endParaRPr lang="en-US" sz="2400" dirty="0">
              <a:cs typeface="Calibri"/>
            </a:endParaRPr>
          </a:p>
        </p:txBody>
      </p:sp>
    </p:spTree>
    <p:extLst>
      <p:ext uri="{BB962C8B-B14F-4D97-AF65-F5344CB8AC3E}">
        <p14:creationId xmlns:p14="http://schemas.microsoft.com/office/powerpoint/2010/main" val="2308582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789214" y="380511"/>
            <a:ext cx="10613571" cy="1055758"/>
          </a:xfrm>
        </p:spPr>
        <p:txBody>
          <a:bodyPr>
            <a:normAutofit/>
          </a:bodyPr>
          <a:lstStyle/>
          <a:p>
            <a:r>
              <a:rPr lang="en-US"/>
              <a:t>Market Your Collection</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2041071" y="851162"/>
            <a:ext cx="9144000" cy="5009688"/>
          </a:xfrm>
        </p:spPr>
        <p:txBody>
          <a:bodyPr vert="horz" lIns="91440" tIns="45720" rIns="91440" bIns="45720" rtlCol="0" anchor="t">
            <a:normAutofit/>
          </a:bodyPr>
          <a:lstStyle/>
          <a:p>
            <a:endParaRPr lang="en-US"/>
          </a:p>
          <a:p>
            <a:pPr algn="l"/>
            <a:endParaRPr lang="en-US" sz="3200" dirty="0">
              <a:cs typeface="Calibri"/>
            </a:endParaRPr>
          </a:p>
          <a:p>
            <a:pPr algn="l"/>
            <a:endParaRPr lang="en-US" sz="3200" dirty="0">
              <a:cs typeface="Calibri"/>
            </a:endParaRPr>
          </a:p>
          <a:p>
            <a:pPr algn="l">
              <a:buFont typeface="Arial" panose="020B0604020202020204" pitchFamily="34" charset="0"/>
              <a:buChar char="•"/>
            </a:pPr>
            <a:r>
              <a:rPr lang="en-US" sz="3200">
                <a:cs typeface="Calibri"/>
              </a:rPr>
              <a:t>Social media announcements</a:t>
            </a:r>
            <a:endParaRPr lang="en-US" sz="3200" dirty="0">
              <a:cs typeface="Calibri"/>
            </a:endParaRPr>
          </a:p>
          <a:p>
            <a:pPr algn="l">
              <a:buFont typeface="Arial" panose="020B0604020202020204" pitchFamily="34" charset="0"/>
              <a:buChar char="•"/>
            </a:pPr>
            <a:r>
              <a:rPr lang="en-US" sz="3200">
                <a:cs typeface="Calibri"/>
              </a:rPr>
              <a:t>Other in-house promotion</a:t>
            </a:r>
          </a:p>
          <a:p>
            <a:pPr algn="l">
              <a:buFont typeface="Arial" panose="020B0604020202020204" pitchFamily="34" charset="0"/>
              <a:buChar char="•"/>
            </a:pPr>
            <a:r>
              <a:rPr lang="en-US" sz="3200">
                <a:cs typeface="Calibri"/>
              </a:rPr>
              <a:t>Cross-promoting formats of same topics</a:t>
            </a:r>
            <a:endParaRPr lang="en-US">
              <a:cs typeface="Calibri"/>
            </a:endParaRPr>
          </a:p>
          <a:p>
            <a:pPr algn="l">
              <a:buFont typeface="Arial" panose="020B0604020202020204" pitchFamily="34" charset="0"/>
              <a:buChar char="•"/>
            </a:pPr>
            <a:r>
              <a:rPr lang="en-US" sz="3200">
                <a:cs typeface="Calibri"/>
              </a:rPr>
              <a:t>Displaying themed materials during a program</a:t>
            </a:r>
          </a:p>
          <a:p>
            <a:pPr algn="l">
              <a:buFont typeface="Arial" panose="020B0604020202020204" pitchFamily="34" charset="0"/>
              <a:buChar char="•"/>
            </a:pPr>
            <a:endParaRPr lang="en-US" sz="3200" dirty="0">
              <a:cs typeface="Calibri"/>
            </a:endParaRPr>
          </a:p>
          <a:p>
            <a:pPr algn="l">
              <a:buFont typeface="Arial" panose="020B0604020202020204" pitchFamily="34" charset="0"/>
              <a:buChar char="•"/>
            </a:pPr>
            <a:endParaRPr lang="en-US" sz="3200" dirty="0"/>
          </a:p>
          <a:p>
            <a:pPr algn="l">
              <a:buFont typeface="Arial" panose="020B0604020202020204" pitchFamily="34" charset="0"/>
              <a:buChar char="•"/>
            </a:pPr>
            <a:endParaRPr lang="en-US" sz="3200" dirty="0">
              <a:cs typeface="Calibri" panose="020F0502020204030204"/>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EF37490C-DE1C-41B5-993D-F9C4F83B21E4}"/>
              </a:ext>
            </a:extLst>
          </p:cNvPr>
          <p:cNvSpPr txBox="1"/>
          <p:nvPr/>
        </p:nvSpPr>
        <p:spPr>
          <a:xfrm>
            <a:off x="5407574" y="1209065"/>
            <a:ext cx="264231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Beyond Displays</a:t>
            </a:r>
          </a:p>
        </p:txBody>
      </p:sp>
    </p:spTree>
    <p:extLst>
      <p:ext uri="{BB962C8B-B14F-4D97-AF65-F5344CB8AC3E}">
        <p14:creationId xmlns:p14="http://schemas.microsoft.com/office/powerpoint/2010/main" val="2065327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BE65540-3A80-0441-A137-EBE11A381B39}"/>
              </a:ext>
            </a:extLst>
          </p:cNvPr>
          <p:cNvPicPr>
            <a:picLocks noChangeAspect="1"/>
          </p:cNvPicPr>
          <p:nvPr/>
        </p:nvPicPr>
        <p:blipFill>
          <a:blip r:embed="rId3"/>
          <a:stretch>
            <a:fillRect/>
          </a:stretch>
        </p:blipFill>
        <p:spPr>
          <a:xfrm>
            <a:off x="7042494" y="0"/>
            <a:ext cx="5149506" cy="5565849"/>
          </a:xfrm>
          <a:prstGeom prst="rect">
            <a:avLst/>
          </a:prstGeom>
        </p:spPr>
      </p:pic>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p:txBody>
          <a:bodyPr>
            <a:normAutofit/>
          </a:bodyPr>
          <a:lstStyle/>
          <a:p>
            <a:endParaRPr lang="en-US"/>
          </a:p>
          <a:p>
            <a:r>
              <a:rPr lang="en-US" dirty="0"/>
              <a:t>This class is presented by the Public Library Academy and sponsored through a grant from IMLS.</a:t>
            </a:r>
          </a:p>
        </p:txBody>
      </p:sp>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4"/>
          <a:stretch>
            <a:fillRect/>
          </a:stretch>
        </p:blipFill>
        <p:spPr>
          <a:xfrm>
            <a:off x="3077948" y="5333870"/>
            <a:ext cx="2410598" cy="803533"/>
          </a:xfrm>
          <a:prstGeom prst="rect">
            <a:avLst/>
          </a:prstGeom>
        </p:spPr>
      </p:pic>
      <p:pic>
        <p:nvPicPr>
          <p:cNvPr id="4" name="Picture 3">
            <a:extLst>
              <a:ext uri="{FF2B5EF4-FFF2-40B4-BE49-F238E27FC236}">
                <a16:creationId xmlns:a16="http://schemas.microsoft.com/office/drawing/2014/main" id="{FAEFE018-A600-F34B-99EE-0B0D6DCB31EF}"/>
              </a:ext>
            </a:extLst>
          </p:cNvPr>
          <p:cNvPicPr>
            <a:picLocks noChangeAspect="1"/>
          </p:cNvPicPr>
          <p:nvPr/>
        </p:nvPicPr>
        <p:blipFill>
          <a:blip r:embed="rId5"/>
          <a:stretch>
            <a:fillRect/>
          </a:stretch>
        </p:blipFill>
        <p:spPr>
          <a:xfrm>
            <a:off x="0" y="5190125"/>
            <a:ext cx="12192000" cy="1733550"/>
          </a:xfrm>
          <a:prstGeom prst="rect">
            <a:avLst/>
          </a:prstGeom>
        </p:spPr>
      </p:pic>
      <p:pic>
        <p:nvPicPr>
          <p:cNvPr id="5" name="Picture 4">
            <a:extLst>
              <a:ext uri="{FF2B5EF4-FFF2-40B4-BE49-F238E27FC236}">
                <a16:creationId xmlns:a16="http://schemas.microsoft.com/office/drawing/2014/main" id="{FA3E5E82-4FD6-F849-8173-1FFEA24DC306}"/>
              </a:ext>
            </a:extLst>
          </p:cNvPr>
          <p:cNvPicPr>
            <a:picLocks noChangeAspect="1"/>
          </p:cNvPicPr>
          <p:nvPr/>
        </p:nvPicPr>
        <p:blipFill>
          <a:blip r:embed="rId6"/>
          <a:stretch>
            <a:fillRect/>
          </a:stretch>
        </p:blipFill>
        <p:spPr>
          <a:xfrm>
            <a:off x="0" y="-1072"/>
            <a:ext cx="12192000" cy="632384"/>
          </a:xfrm>
          <a:prstGeom prst="rect">
            <a:avLst/>
          </a:prstGeom>
        </p:spPr>
      </p:pic>
      <p:pic>
        <p:nvPicPr>
          <p:cNvPr id="8" name="Picture 7">
            <a:extLst>
              <a:ext uri="{FF2B5EF4-FFF2-40B4-BE49-F238E27FC236}">
                <a16:creationId xmlns:a16="http://schemas.microsoft.com/office/drawing/2014/main" id="{E0AFE925-2DD7-4425-8F39-D8AEC9278C2D}"/>
              </a:ext>
            </a:extLst>
          </p:cNvPr>
          <p:cNvPicPr>
            <a:picLocks noChangeAspect="1"/>
          </p:cNvPicPr>
          <p:nvPr/>
        </p:nvPicPr>
        <p:blipFill>
          <a:blip r:embed="rId7"/>
          <a:stretch>
            <a:fillRect/>
          </a:stretch>
        </p:blipFill>
        <p:spPr>
          <a:xfrm>
            <a:off x="6096000" y="4828182"/>
            <a:ext cx="3675331" cy="1542526"/>
          </a:xfrm>
          <a:prstGeom prst="rect">
            <a:avLst/>
          </a:prstGeom>
        </p:spPr>
      </p:pic>
    </p:spTree>
    <p:extLst>
      <p:ext uri="{BB962C8B-B14F-4D97-AF65-F5344CB8AC3E}">
        <p14:creationId xmlns:p14="http://schemas.microsoft.com/office/powerpoint/2010/main" val="11102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a:bodyPr>
          <a:lstStyle/>
          <a:p>
            <a:r>
              <a:rPr lang="en-US" dirty="0"/>
              <a:t>Community Assessment</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606949"/>
            <a:ext cx="9656379" cy="3255196"/>
          </a:xfrm>
        </p:spPr>
        <p:txBody>
          <a:bodyPr vert="horz" lIns="91440" tIns="45720" rIns="91440" bIns="45720" rtlCol="0" anchor="t">
            <a:normAutofit fontScale="55000" lnSpcReduction="20000"/>
          </a:bodyPr>
          <a:lstStyle/>
          <a:p>
            <a:endParaRPr lang="en-US"/>
          </a:p>
          <a:p>
            <a:endParaRPr lang="en-US"/>
          </a:p>
          <a:p>
            <a:pPr marL="342900" indent="-342900" algn="l">
              <a:buFont typeface="Arial" panose="020B0604020202020204" pitchFamily="34" charset="0"/>
              <a:buChar char="•"/>
            </a:pPr>
            <a:r>
              <a:rPr lang="en-US" sz="3200" dirty="0"/>
              <a:t>Economic levels</a:t>
            </a:r>
            <a:endParaRPr lang="en-US" dirty="0"/>
          </a:p>
          <a:p>
            <a:pPr marL="342900" indent="-342900" algn="l">
              <a:buFont typeface="Arial" panose="020B0604020202020204" pitchFamily="34" charset="0"/>
              <a:buChar char="•"/>
            </a:pPr>
            <a:r>
              <a:rPr lang="en-US" sz="3200" dirty="0"/>
              <a:t>Family size</a:t>
            </a:r>
            <a:endParaRPr lang="en-US" dirty="0"/>
          </a:p>
          <a:p>
            <a:pPr marL="342900" indent="-342900" algn="l">
              <a:buFont typeface="Arial" panose="020B0604020202020204" pitchFamily="34" charset="0"/>
              <a:buChar char="•"/>
            </a:pPr>
            <a:r>
              <a:rPr lang="en-US" sz="3200" dirty="0"/>
              <a:t>Ethnicity</a:t>
            </a:r>
            <a:endParaRPr lang="en-US" dirty="0"/>
          </a:p>
          <a:p>
            <a:pPr marL="342900" indent="-342900" algn="l">
              <a:buFont typeface="Arial" panose="020B0604020202020204" pitchFamily="34" charset="0"/>
              <a:buChar char="•"/>
            </a:pPr>
            <a:r>
              <a:rPr lang="en-US" sz="3200" dirty="0"/>
              <a:t>Ages</a:t>
            </a:r>
            <a:endParaRPr lang="en-US" dirty="0"/>
          </a:p>
          <a:p>
            <a:pPr marL="342900" indent="-342900" algn="l">
              <a:buFont typeface="Arial" panose="020B0604020202020204" pitchFamily="34" charset="0"/>
              <a:buChar char="•"/>
            </a:pPr>
            <a:r>
              <a:rPr lang="en-US" sz="3200" dirty="0"/>
              <a:t>Education</a:t>
            </a:r>
            <a:endParaRPr lang="en-US" dirty="0"/>
          </a:p>
          <a:p>
            <a:pPr marL="342900" indent="-342900" algn="l">
              <a:buFont typeface="Arial" panose="020B0604020202020204" pitchFamily="34" charset="0"/>
              <a:buChar char="•"/>
            </a:pPr>
            <a:r>
              <a:rPr lang="en-US" sz="3200" dirty="0"/>
              <a:t>Occupations</a:t>
            </a:r>
            <a:endParaRPr lang="en-US" dirty="0"/>
          </a:p>
          <a:p>
            <a:pPr marL="342900" indent="-342900" algn="l">
              <a:buFont typeface="Arial" panose="020B0604020202020204" pitchFamily="34" charset="0"/>
              <a:buChar char="•"/>
            </a:pPr>
            <a:r>
              <a:rPr lang="en-US" sz="3200" dirty="0"/>
              <a:t>Commuting distances</a:t>
            </a:r>
            <a:endParaRPr lang="en-US" dirty="0"/>
          </a:p>
          <a:p>
            <a:pPr marL="342900" indent="-342900" algn="l">
              <a:buFont typeface="Arial" panose="020B0604020202020204" pitchFamily="34" charset="0"/>
              <a:buChar char="•"/>
            </a:pPr>
            <a:r>
              <a:rPr lang="en-US" sz="3200" dirty="0"/>
              <a:t>Interests</a:t>
            </a:r>
            <a:endParaRPr lang="en-US"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5144813" y="2149365"/>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Use the Data </a:t>
            </a:r>
            <a:endParaRPr lang="en-US" sz="2400" dirty="0">
              <a:cs typeface="Calibri"/>
            </a:endParaRPr>
          </a:p>
        </p:txBody>
      </p:sp>
    </p:spTree>
    <p:extLst>
      <p:ext uri="{BB962C8B-B14F-4D97-AF65-F5344CB8AC3E}">
        <p14:creationId xmlns:p14="http://schemas.microsoft.com/office/powerpoint/2010/main" val="4078138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606949"/>
            <a:ext cx="9656379" cy="3255196"/>
          </a:xfrm>
        </p:spPr>
        <p:txBody>
          <a:bodyPr vert="horz" lIns="91440" tIns="45720" rIns="91440" bIns="45720" rtlCol="0" anchor="t">
            <a:normAutofit fontScale="85000" lnSpcReduction="20000"/>
          </a:bodyPr>
          <a:lstStyle/>
          <a:p>
            <a:endParaRPr lang="en-US"/>
          </a:p>
          <a:p>
            <a:endParaRPr lang="en-US"/>
          </a:p>
          <a:p>
            <a:pPr marL="342900" indent="-342900" algn="l">
              <a:buFont typeface="Arial" panose="020B0604020202020204" pitchFamily="34" charset="0"/>
              <a:buChar char="•"/>
            </a:pPr>
            <a:r>
              <a:rPr lang="en-US" sz="3200" dirty="0"/>
              <a:t>Blueprint for the collection</a:t>
            </a:r>
            <a:endParaRPr lang="en-US" sz="3200" dirty="0">
              <a:cs typeface="Calibri"/>
            </a:endParaRPr>
          </a:p>
          <a:p>
            <a:pPr marL="342900" indent="-342900" algn="l">
              <a:buFont typeface="Arial" panose="020B0604020202020204" pitchFamily="34" charset="0"/>
              <a:buChar char="•"/>
            </a:pPr>
            <a:r>
              <a:rPr lang="en-US" sz="3200" dirty="0">
                <a:cs typeface="Calibri"/>
              </a:rPr>
              <a:t>Identifies collection responsibilities</a:t>
            </a:r>
          </a:p>
          <a:p>
            <a:pPr marL="342900" indent="-342900" algn="l">
              <a:buFont typeface="Arial" panose="020B0604020202020204" pitchFamily="34" charset="0"/>
              <a:buChar char="•"/>
            </a:pPr>
            <a:r>
              <a:rPr lang="en-US" sz="3200" dirty="0"/>
              <a:t>Establishes parameters and priorities</a:t>
            </a:r>
            <a:endParaRPr lang="en-US" dirty="0"/>
          </a:p>
          <a:p>
            <a:pPr marL="342900" indent="-342900" algn="l">
              <a:buFont typeface="Arial" panose="020B0604020202020204" pitchFamily="34" charset="0"/>
              <a:buChar char="•"/>
            </a:pPr>
            <a:r>
              <a:rPr lang="en-US" sz="3200" dirty="0">
                <a:cs typeface="Calibri"/>
              </a:rPr>
              <a:t>Informs the public  of the principles guiding collection development</a:t>
            </a:r>
          </a:p>
          <a:p>
            <a:pPr marL="342900" indent="-342900" algn="l">
              <a:buFont typeface="Arial" panose="020B0604020202020204" pitchFamily="34" charset="0"/>
              <a:buChar char="•"/>
            </a:pPr>
            <a:r>
              <a:rPr lang="en-US" sz="3200" dirty="0"/>
              <a:t>States the Library's commitment to intellectual freedom</a:t>
            </a:r>
            <a:endParaRPr lang="en-US" dirty="0"/>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5144813" y="2149365"/>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Purpose</a:t>
            </a:r>
            <a:endParaRPr lang="en-US" sz="2400" dirty="0" err="1">
              <a:cs typeface="Calibri"/>
            </a:endParaRPr>
          </a:p>
        </p:txBody>
      </p:sp>
    </p:spTree>
    <p:extLst>
      <p:ext uri="{BB962C8B-B14F-4D97-AF65-F5344CB8AC3E}">
        <p14:creationId xmlns:p14="http://schemas.microsoft.com/office/powerpoint/2010/main" val="787725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endParaRPr lang="en-US" dirty="0">
              <a:cs typeface="Calibri Light"/>
            </a:endParaRP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524000" y="2107708"/>
            <a:ext cx="9144000" cy="2874196"/>
          </a:xfrm>
        </p:spPr>
        <p:txBody>
          <a:bodyPr vert="horz" lIns="91440" tIns="45720" rIns="91440" bIns="45720" rtlCol="0" anchor="t">
            <a:normAutofit fontScale="92500" lnSpcReduction="10000"/>
          </a:bodyPr>
          <a:lstStyle/>
          <a:p>
            <a:endParaRPr lang="en-US"/>
          </a:p>
          <a:p>
            <a:endParaRPr lang="en-US"/>
          </a:p>
          <a:p>
            <a:pPr marL="342900" indent="-342900" algn="l">
              <a:buFont typeface="Arial" panose="020B0604020202020204" pitchFamily="34" charset="0"/>
              <a:buChar char="•"/>
            </a:pPr>
            <a:r>
              <a:rPr lang="en-US" sz="3200" dirty="0">
                <a:hlinkClick r:id="rId3"/>
              </a:rPr>
              <a:t>Metropolitan Library System</a:t>
            </a:r>
            <a:endParaRPr lang="en-US" sz="3200" dirty="0">
              <a:cs typeface="Calibri"/>
            </a:endParaRPr>
          </a:p>
          <a:p>
            <a:pPr marL="342900" indent="-342900" algn="l">
              <a:buFont typeface="Arial" panose="020B0604020202020204" pitchFamily="34" charset="0"/>
              <a:buChar char="•"/>
            </a:pPr>
            <a:r>
              <a:rPr lang="en-US" sz="3200" dirty="0">
                <a:hlinkClick r:id="rId4"/>
              </a:rPr>
              <a:t>Pioneer Library System</a:t>
            </a:r>
            <a:endParaRPr lang="en-US" sz="3200" dirty="0">
              <a:cs typeface="Calibri"/>
            </a:endParaRPr>
          </a:p>
          <a:p>
            <a:pPr marL="342900" indent="-342900" algn="l">
              <a:buFont typeface="Arial" panose="020B0604020202020204" pitchFamily="34" charset="0"/>
              <a:buChar char="•"/>
            </a:pPr>
            <a:r>
              <a:rPr lang="en-US" sz="3200" dirty="0">
                <a:cs typeface="Calibri"/>
                <a:hlinkClick r:id="rId5"/>
              </a:rPr>
              <a:t>Niagara Falls Public Library</a:t>
            </a:r>
          </a:p>
          <a:p>
            <a:pPr marL="342900" indent="-342900" algn="l">
              <a:buFont typeface="Arial" panose="020B0604020202020204" pitchFamily="34" charset="0"/>
              <a:buChar char="•"/>
            </a:pPr>
            <a:r>
              <a:rPr lang="en-US" sz="3200" dirty="0">
                <a:cs typeface="Calibri"/>
                <a:hlinkClick r:id="rId6"/>
              </a:rPr>
              <a:t>Stillwater Public Library</a:t>
            </a: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7"/>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8"/>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9"/>
          <a:stretch>
            <a:fillRect/>
          </a:stretch>
        </p:blipFill>
        <p:spPr>
          <a:xfrm>
            <a:off x="9576486" y="5642423"/>
            <a:ext cx="2410598" cy="803533"/>
          </a:xfrm>
          <a:prstGeom prst="rect">
            <a:avLst/>
          </a:prstGeom>
        </p:spPr>
      </p:pic>
      <p:sp>
        <p:nvSpPr>
          <p:cNvPr id="5" name="TextBox 4">
            <a:extLst>
              <a:ext uri="{FF2B5EF4-FFF2-40B4-BE49-F238E27FC236}">
                <a16:creationId xmlns:a16="http://schemas.microsoft.com/office/drawing/2014/main" id="{FC618E44-7817-423A-BA5D-D3B2B3FB9F0D}"/>
              </a:ext>
            </a:extLst>
          </p:cNvPr>
          <p:cNvSpPr txBox="1"/>
          <p:nvPr/>
        </p:nvSpPr>
        <p:spPr>
          <a:xfrm>
            <a:off x="5013434" y="210995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Examples</a:t>
            </a:r>
            <a:endParaRPr lang="en-US" sz="2400" dirty="0">
              <a:cs typeface="Calibri"/>
            </a:endParaRPr>
          </a:p>
        </p:txBody>
      </p:sp>
    </p:spTree>
    <p:extLst>
      <p:ext uri="{BB962C8B-B14F-4D97-AF65-F5344CB8AC3E}">
        <p14:creationId xmlns:p14="http://schemas.microsoft.com/office/powerpoint/2010/main" val="256174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904E8-55F4-8C40-9BBD-0946B84AD7FD}"/>
              </a:ext>
            </a:extLst>
          </p:cNvPr>
          <p:cNvSpPr>
            <a:spLocks noGrp="1"/>
          </p:cNvSpPr>
          <p:nvPr>
            <p:ph type="ctrTitle"/>
          </p:nvPr>
        </p:nvSpPr>
        <p:spPr>
          <a:xfrm>
            <a:off x="1524000" y="1122363"/>
            <a:ext cx="9144000" cy="1055758"/>
          </a:xfrm>
        </p:spPr>
        <p:txBody>
          <a:bodyPr>
            <a:normAutofit fontScale="90000"/>
          </a:bodyPr>
          <a:lstStyle/>
          <a:p>
            <a:r>
              <a:rPr lang="en-US" dirty="0"/>
              <a:t>Collection Development Policy</a:t>
            </a:r>
          </a:p>
        </p:txBody>
      </p:sp>
      <p:sp>
        <p:nvSpPr>
          <p:cNvPr id="3" name="Subtitle 2">
            <a:extLst>
              <a:ext uri="{FF2B5EF4-FFF2-40B4-BE49-F238E27FC236}">
                <a16:creationId xmlns:a16="http://schemas.microsoft.com/office/drawing/2014/main" id="{B321D412-80EB-764C-AD20-CE6EC39C4E80}"/>
              </a:ext>
            </a:extLst>
          </p:cNvPr>
          <p:cNvSpPr>
            <a:spLocks noGrp="1"/>
          </p:cNvSpPr>
          <p:nvPr>
            <p:ph type="subTitle" idx="1"/>
          </p:nvPr>
        </p:nvSpPr>
        <p:spPr>
          <a:xfrm>
            <a:off x="1734207" y="2606949"/>
            <a:ext cx="4624552" cy="3255196"/>
          </a:xfrm>
        </p:spPr>
        <p:txBody>
          <a:bodyPr vert="horz" lIns="91440" tIns="45720" rIns="91440" bIns="45720" rtlCol="0" anchor="t">
            <a:normAutofit fontScale="85000" lnSpcReduction="20000"/>
          </a:bodyPr>
          <a:lstStyle/>
          <a:p>
            <a:endParaRPr lang="en-US"/>
          </a:p>
          <a:p>
            <a:endParaRPr lang="en-US"/>
          </a:p>
          <a:p>
            <a:pPr marL="342900" indent="-342900" algn="l">
              <a:buFont typeface="Arial" panose="020B0604020202020204" pitchFamily="34" charset="0"/>
              <a:buChar char="•"/>
            </a:pPr>
            <a:r>
              <a:rPr lang="en-US" sz="3200" dirty="0"/>
              <a:t>Statement of Purpose</a:t>
            </a:r>
            <a:endParaRPr lang="en-US" sz="3200" dirty="0">
              <a:cs typeface="Calibri"/>
            </a:endParaRPr>
          </a:p>
          <a:p>
            <a:pPr marL="342900" indent="-342900" algn="l">
              <a:buFont typeface="Arial" panose="020B0604020202020204" pitchFamily="34" charset="0"/>
              <a:buChar char="•"/>
            </a:pPr>
            <a:r>
              <a:rPr lang="en-US" sz="3200" dirty="0">
                <a:cs typeface="Calibri"/>
              </a:rPr>
              <a:t>Responsibility for collection</a:t>
            </a:r>
          </a:p>
          <a:p>
            <a:pPr marL="342900" indent="-342900" algn="l">
              <a:buFont typeface="Arial" panose="020B0604020202020204" pitchFamily="34" charset="0"/>
              <a:buChar char="•"/>
            </a:pPr>
            <a:r>
              <a:rPr lang="en-US" sz="3200" dirty="0"/>
              <a:t>Establishes parameters and priorities</a:t>
            </a:r>
            <a:endParaRPr lang="en-US" dirty="0"/>
          </a:p>
          <a:p>
            <a:pPr marL="342900" indent="-342900" algn="l">
              <a:buFont typeface="Arial" panose="020B0604020202020204" pitchFamily="34" charset="0"/>
              <a:buChar char="•"/>
            </a:pPr>
            <a:r>
              <a:rPr lang="en-US" sz="3200" dirty="0">
                <a:cs typeface="Calibri"/>
              </a:rPr>
              <a:t>Selection Criteria</a:t>
            </a:r>
          </a:p>
          <a:p>
            <a:pPr marL="342900" indent="-342900" algn="l">
              <a:buFont typeface="Arial" panose="020B0604020202020204" pitchFamily="34" charset="0"/>
              <a:buChar char="•"/>
            </a:pPr>
            <a:r>
              <a:rPr lang="en-US" sz="3200" dirty="0"/>
              <a:t>Acquisitions including gifts</a:t>
            </a:r>
            <a:endParaRPr lang="en-US" dirty="0"/>
          </a:p>
          <a:p>
            <a:pPr algn="l"/>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pic>
        <p:nvPicPr>
          <p:cNvPr id="7" name="Picture 6">
            <a:extLst>
              <a:ext uri="{FF2B5EF4-FFF2-40B4-BE49-F238E27FC236}">
                <a16:creationId xmlns:a16="http://schemas.microsoft.com/office/drawing/2014/main" id="{63BDED46-D968-1843-B33C-64D6345E5453}"/>
              </a:ext>
            </a:extLst>
          </p:cNvPr>
          <p:cNvPicPr>
            <a:picLocks noChangeAspect="1"/>
          </p:cNvPicPr>
          <p:nvPr/>
        </p:nvPicPr>
        <p:blipFill>
          <a:blip r:embed="rId3"/>
          <a:stretch>
            <a:fillRect/>
          </a:stretch>
        </p:blipFill>
        <p:spPr>
          <a:xfrm>
            <a:off x="0" y="6515227"/>
            <a:ext cx="12192000" cy="368131"/>
          </a:xfrm>
          <a:prstGeom prst="rect">
            <a:avLst/>
          </a:prstGeom>
        </p:spPr>
      </p:pic>
      <p:pic>
        <p:nvPicPr>
          <p:cNvPr id="8" name="Picture 7">
            <a:extLst>
              <a:ext uri="{FF2B5EF4-FFF2-40B4-BE49-F238E27FC236}">
                <a16:creationId xmlns:a16="http://schemas.microsoft.com/office/drawing/2014/main" id="{A55C1599-3CA2-3F4E-B03A-81165E053FD3}"/>
              </a:ext>
            </a:extLst>
          </p:cNvPr>
          <p:cNvPicPr>
            <a:picLocks noChangeAspect="1"/>
          </p:cNvPicPr>
          <p:nvPr/>
        </p:nvPicPr>
        <p:blipFill>
          <a:blip r:embed="rId4"/>
          <a:stretch>
            <a:fillRect/>
          </a:stretch>
        </p:blipFill>
        <p:spPr>
          <a:xfrm>
            <a:off x="0" y="6614922"/>
            <a:ext cx="12192000" cy="268436"/>
          </a:xfrm>
          <a:prstGeom prst="rect">
            <a:avLst/>
          </a:prstGeom>
        </p:spPr>
      </p:pic>
      <p:pic>
        <p:nvPicPr>
          <p:cNvPr id="13" name="Picture 12">
            <a:extLst>
              <a:ext uri="{FF2B5EF4-FFF2-40B4-BE49-F238E27FC236}">
                <a16:creationId xmlns:a16="http://schemas.microsoft.com/office/drawing/2014/main" id="{F357A972-FD81-5743-8BDF-485FEB9D7246}"/>
              </a:ext>
            </a:extLst>
          </p:cNvPr>
          <p:cNvPicPr>
            <a:picLocks noChangeAspect="1"/>
          </p:cNvPicPr>
          <p:nvPr/>
        </p:nvPicPr>
        <p:blipFill>
          <a:blip r:embed="rId5"/>
          <a:stretch>
            <a:fillRect/>
          </a:stretch>
        </p:blipFill>
        <p:spPr>
          <a:xfrm>
            <a:off x="9576486" y="5642423"/>
            <a:ext cx="2410598" cy="803533"/>
          </a:xfrm>
          <a:prstGeom prst="rect">
            <a:avLst/>
          </a:prstGeom>
        </p:spPr>
      </p:pic>
      <p:sp>
        <p:nvSpPr>
          <p:cNvPr id="4" name="TextBox 3">
            <a:extLst>
              <a:ext uri="{FF2B5EF4-FFF2-40B4-BE49-F238E27FC236}">
                <a16:creationId xmlns:a16="http://schemas.microsoft.com/office/drawing/2014/main" id="{55498F35-5448-41FF-B5F4-080CB1F96B1D}"/>
              </a:ext>
            </a:extLst>
          </p:cNvPr>
          <p:cNvSpPr txBox="1"/>
          <p:nvPr/>
        </p:nvSpPr>
        <p:spPr>
          <a:xfrm>
            <a:off x="5144813" y="2149365"/>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Purpose</a:t>
            </a:r>
            <a:endParaRPr lang="en-US" sz="2400" dirty="0" err="1">
              <a:cs typeface="Calibri"/>
            </a:endParaRPr>
          </a:p>
        </p:txBody>
      </p:sp>
      <p:sp>
        <p:nvSpPr>
          <p:cNvPr id="6" name="Subtitle 2">
            <a:extLst>
              <a:ext uri="{FF2B5EF4-FFF2-40B4-BE49-F238E27FC236}">
                <a16:creationId xmlns:a16="http://schemas.microsoft.com/office/drawing/2014/main" id="{016BDE4F-9337-4CF8-A0A3-20811BC63F11}"/>
              </a:ext>
            </a:extLst>
          </p:cNvPr>
          <p:cNvSpPr txBox="1">
            <a:spLocks/>
          </p:cNvSpPr>
          <p:nvPr/>
        </p:nvSpPr>
        <p:spPr>
          <a:xfrm>
            <a:off x="5998779" y="2614832"/>
            <a:ext cx="4624552" cy="3255196"/>
          </a:xfrm>
          <a:prstGeom prst="rect">
            <a:avLst/>
          </a:prstGeom>
        </p:spPr>
        <p:txBody>
          <a:bodyPr vert="horz" lIns="91440" tIns="45720" rIns="91440" bIns="45720" rtlCol="0" anchor="t">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a:p>
          <a:p>
            <a:endParaRPr lang="en-US"/>
          </a:p>
          <a:p>
            <a:pPr marL="342900" indent="-342900" algn="l">
              <a:buFont typeface="Arial" panose="020B0604020202020204" pitchFamily="34" charset="0"/>
              <a:buChar char="•"/>
            </a:pPr>
            <a:r>
              <a:rPr lang="en-US" sz="3200" dirty="0">
                <a:cs typeface="Calibri"/>
              </a:rPr>
              <a:t>Access</a:t>
            </a:r>
            <a:endParaRPr lang="en-US" dirty="0">
              <a:cs typeface="Calibri"/>
            </a:endParaRPr>
          </a:p>
          <a:p>
            <a:pPr marL="342900" indent="-342900" algn="l">
              <a:buFont typeface="Arial" panose="020B0604020202020204" pitchFamily="34" charset="0"/>
              <a:buChar char="•"/>
            </a:pPr>
            <a:r>
              <a:rPr lang="en-US" sz="3200" dirty="0">
                <a:cs typeface="Calibri"/>
              </a:rPr>
              <a:t>Special Collections</a:t>
            </a:r>
          </a:p>
          <a:p>
            <a:pPr marL="342900" indent="-342900" algn="l">
              <a:buFont typeface="Arial" panose="020B0604020202020204" pitchFamily="34" charset="0"/>
              <a:buChar char="•"/>
            </a:pPr>
            <a:r>
              <a:rPr lang="en-US" sz="3200" dirty="0">
                <a:cs typeface="Calibri"/>
              </a:rPr>
              <a:t>Interlibrary loan</a:t>
            </a:r>
          </a:p>
          <a:p>
            <a:pPr marL="342900" indent="-342900" algn="l">
              <a:buFont typeface="Arial" panose="020B0604020202020204" pitchFamily="34" charset="0"/>
              <a:buChar char="•"/>
            </a:pPr>
            <a:r>
              <a:rPr lang="en-US" sz="3200" dirty="0">
                <a:cs typeface="Calibri"/>
              </a:rPr>
              <a:t>Challenged Materials</a:t>
            </a:r>
          </a:p>
          <a:p>
            <a:pPr marL="342900" indent="-342900" algn="l">
              <a:buFont typeface="Arial" panose="020B0604020202020204" pitchFamily="34" charset="0"/>
              <a:buChar char="•"/>
            </a:pPr>
            <a:r>
              <a:rPr lang="en-US" sz="3200" dirty="0">
                <a:cs typeface="Calibri"/>
              </a:rPr>
              <a:t>Collection Maintenance</a:t>
            </a:r>
            <a:endParaRPr lang="en-US" dirty="0">
              <a:cs typeface="Calibri"/>
            </a:endParaRPr>
          </a:p>
          <a:p>
            <a:pPr marL="342900" indent="-342900" algn="l">
              <a:buFont typeface="Arial" panose="020B0604020202020204" pitchFamily="34" charset="0"/>
              <a:buChar char="•"/>
            </a:pPr>
            <a:r>
              <a:rPr lang="en-US" sz="3200" dirty="0">
                <a:cs typeface="Calibri"/>
              </a:rPr>
              <a:t>Disposal of Withdrawn Items</a:t>
            </a:r>
          </a:p>
          <a:p>
            <a:pPr marL="342900" indent="-342900" algn="l">
              <a:buFont typeface="Arial" panose="020B0604020202020204" pitchFamily="34" charset="0"/>
              <a:buChar char="•"/>
            </a:pPr>
            <a:endParaRPr lang="en-US" sz="3200" dirty="0">
              <a:cs typeface="Calibri"/>
            </a:endParaRPr>
          </a:p>
          <a:p>
            <a:pPr marL="342900" indent="-342900" algn="l">
              <a:buFont typeface="Arial" panose="020B0604020202020204" pitchFamily="34" charset="0"/>
              <a:buChar char="•"/>
            </a:pPr>
            <a:endParaRPr lang="en-US" sz="3200" dirty="0">
              <a:cs typeface="Calibri"/>
            </a:endParaRPr>
          </a:p>
        </p:txBody>
      </p:sp>
    </p:spTree>
    <p:extLst>
      <p:ext uri="{BB962C8B-B14F-4D97-AF65-F5344CB8AC3E}">
        <p14:creationId xmlns:p14="http://schemas.microsoft.com/office/powerpoint/2010/main" val="76680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478456D7417045AFD35BCA6EEC7F52" ma:contentTypeVersion="6" ma:contentTypeDescription="Create a new document." ma:contentTypeScope="" ma:versionID="53877584bc3595e090df44487a381d6a">
  <xsd:schema xmlns:xsd="http://www.w3.org/2001/XMLSchema" xmlns:xs="http://www.w3.org/2001/XMLSchema" xmlns:p="http://schemas.microsoft.com/office/2006/metadata/properties" xmlns:ns2="b327229f-d90e-4ee6-9487-5e242b9d6fe2" xmlns:ns3="9850d3b2-cc78-4bfc-9017-8c038bfd5f56" targetNamespace="http://schemas.microsoft.com/office/2006/metadata/properties" ma:root="true" ma:fieldsID="5b38ef33d4f41fb2c5f6a717060e52c1" ns2:_="" ns3:_="">
    <xsd:import namespace="b327229f-d90e-4ee6-9487-5e242b9d6fe2"/>
    <xsd:import namespace="9850d3b2-cc78-4bfc-9017-8c038bfd5f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27229f-d90e-4ee6-9487-5e242b9d6f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50d3b2-cc78-4bfc-9017-8c038bfd5f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09E899-DAFB-4760-8C7D-6B5C7E3E2CF1}">
  <ds:schemaRefs>
    <ds:schemaRef ds:uri="9850d3b2-cc78-4bfc-9017-8c038bfd5f56"/>
    <ds:schemaRef ds:uri="b327229f-d90e-4ee6-9487-5e242b9d6fe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C51AE09-0AA2-477F-BEB6-F84F0779B64F}">
  <ds:schemaRefs>
    <ds:schemaRef ds:uri="http://schemas.microsoft.com/sharepoint/v3/contenttype/forms"/>
  </ds:schemaRefs>
</ds:datastoreItem>
</file>

<file path=customXml/itemProps3.xml><?xml version="1.0" encoding="utf-8"?>
<ds:datastoreItem xmlns:ds="http://schemas.openxmlformats.org/officeDocument/2006/customXml" ds:itemID="{C04C177F-EE4C-413B-B2C5-347C8DEA9C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27229f-d90e-4ee6-9487-5e242b9d6fe2"/>
    <ds:schemaRef ds:uri="9850d3b2-cc78-4bfc-9017-8c038bfd5f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51</Slides>
  <Notes>51</Notes>
  <HiddenSlides>0</HiddenSlide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Collection Development</vt:lpstr>
      <vt:lpstr>Class Objectives</vt:lpstr>
      <vt:lpstr>What is collection development?</vt:lpstr>
      <vt:lpstr>Collection Development Cycle</vt:lpstr>
      <vt:lpstr>Community Assessment</vt:lpstr>
      <vt:lpstr>Community Assessment</vt:lpstr>
      <vt:lpstr>Collection Development Policy</vt:lpstr>
      <vt:lpstr>Collection Development Policy</vt:lpstr>
      <vt:lpstr>Collection Development Policy</vt:lpstr>
      <vt:lpstr>Collection Development Policy</vt:lpstr>
      <vt:lpstr>Collection Development Policy</vt:lpstr>
      <vt:lpstr>Collection Development Policy</vt:lpstr>
      <vt:lpstr>Collection Development Policy</vt:lpstr>
      <vt:lpstr>Collection Development Policy</vt:lpstr>
      <vt:lpstr>Collection Development Policy</vt:lpstr>
      <vt:lpstr>Collection Development Policy</vt:lpstr>
      <vt:lpstr>Collection Development Policy</vt:lpstr>
      <vt:lpstr>Collection Development Policy</vt:lpstr>
      <vt:lpstr>Collection Development Policy</vt:lpstr>
      <vt:lpstr>Group work</vt:lpstr>
      <vt:lpstr>Acquisition</vt:lpstr>
      <vt:lpstr>Acquisitions</vt:lpstr>
      <vt:lpstr>Acquisitions</vt:lpstr>
      <vt:lpstr>Acquisitions</vt:lpstr>
      <vt:lpstr>Reviews</vt:lpstr>
      <vt:lpstr>Reviews</vt:lpstr>
      <vt:lpstr>Reviews</vt:lpstr>
      <vt:lpstr>Reviews</vt:lpstr>
      <vt:lpstr>Cataloging and Processing</vt:lpstr>
      <vt:lpstr>Cataloging and Processing</vt:lpstr>
      <vt:lpstr>Cataloging and Processing</vt:lpstr>
      <vt:lpstr>Cataloging and Processing</vt:lpstr>
      <vt:lpstr>Cataloging and Processing</vt:lpstr>
      <vt:lpstr>Cataloging and Processing</vt:lpstr>
      <vt:lpstr>Cataloging and Processing</vt:lpstr>
      <vt:lpstr>Cataloging and Processing</vt:lpstr>
      <vt:lpstr>Cataloging and Processing</vt:lpstr>
      <vt:lpstr>Cataloging and Processing</vt:lpstr>
      <vt:lpstr>Group work</vt:lpstr>
      <vt:lpstr>Collection Maintenance and Weeding</vt:lpstr>
      <vt:lpstr>Collection Maintenance and Weeding</vt:lpstr>
      <vt:lpstr>Collection Maintenance and Weeding</vt:lpstr>
      <vt:lpstr>Collection Maintenance and Weeding</vt:lpstr>
      <vt:lpstr>Collection Maintenance and Weeding</vt:lpstr>
      <vt:lpstr>Collection Maintenance and Weeding</vt:lpstr>
      <vt:lpstr>Collection Maintenance and Weeding</vt:lpstr>
      <vt:lpstr>Group work</vt:lpstr>
      <vt:lpstr>Market Your Collection</vt:lpstr>
      <vt:lpstr>Market Your Collection</vt:lpstr>
      <vt:lpstr>Market Your Collection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Struby</dc:creator>
  <cp:revision>833</cp:revision>
  <dcterms:created xsi:type="dcterms:W3CDTF">2021-05-05T19:41:24Z</dcterms:created>
  <dcterms:modified xsi:type="dcterms:W3CDTF">2021-07-16T15:13:39Z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0x010100B7478456D7417045AFD35BCA6EEC7F52</vt:lpwstr>
  </property>
</Properties>
</file>