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61"/>
  </p:notesMasterIdLst>
  <p:sldIdLst>
    <p:sldId id="256" r:id="rId2"/>
    <p:sldId id="261" r:id="rId3"/>
    <p:sldId id="265" r:id="rId4"/>
    <p:sldId id="268" r:id="rId5"/>
    <p:sldId id="271" r:id="rId6"/>
    <p:sldId id="273" r:id="rId7"/>
    <p:sldId id="274" r:id="rId8"/>
    <p:sldId id="277" r:id="rId9"/>
    <p:sldId id="282" r:id="rId10"/>
    <p:sldId id="285" r:id="rId11"/>
    <p:sldId id="289" r:id="rId12"/>
    <p:sldId id="293" r:id="rId13"/>
    <p:sldId id="304" r:id="rId14"/>
    <p:sldId id="309" r:id="rId15"/>
    <p:sldId id="346" r:id="rId16"/>
    <p:sldId id="345" r:id="rId17"/>
    <p:sldId id="315" r:id="rId18"/>
    <p:sldId id="343" r:id="rId19"/>
    <p:sldId id="322" r:id="rId20"/>
    <p:sldId id="325" r:id="rId21"/>
    <p:sldId id="327" r:id="rId22"/>
    <p:sldId id="33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47" r:id="rId52"/>
    <p:sldId id="348" r:id="rId53"/>
    <p:sldId id="349" r:id="rId54"/>
    <p:sldId id="350" r:id="rId55"/>
    <p:sldId id="351" r:id="rId56"/>
    <p:sldId id="352" r:id="rId57"/>
    <p:sldId id="338" r:id="rId58"/>
    <p:sldId id="339" r:id="rId59"/>
    <p:sldId id="34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25" autoAdjust="0"/>
    <p:restoredTop sz="87864" autoAdjust="0"/>
  </p:normalViewPr>
  <p:slideViewPr>
    <p:cSldViewPr snapToGrid="0">
      <p:cViewPr varScale="1">
        <p:scale>
          <a:sx n="62" d="100"/>
          <a:sy n="62" d="100"/>
        </p:scale>
        <p:origin x="72" y="3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54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5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5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5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51.xml"/><Relationship Id="rId28" Type="http://schemas.openxmlformats.org/officeDocument/2006/relationships/slide" Target="slides/slide5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5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55.xml"/><Relationship Id="rId30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ECB7-CDAF-498B-908D-8DA6E7253E6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13FCD-DFAC-415C-BFBF-F3754044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0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6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2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your</a:t>
            </a:r>
            <a:r>
              <a:rPr lang="en-US" baseline="0" dirty="0" smtClean="0"/>
              <a:t> students try some searches using the Boolean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9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5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0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3FCD-DFAC-415C-BFBF-F37540440D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290-6D88-40BF-B2EA-7C3CB88A7545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5B8A-E0A7-4E39-BD7E-E99BCABD5134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8763-5298-4739-ADAE-B31954B8F662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86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9468-CE8C-40DA-9E72-7B569FE20C43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BD1A-FDA0-447B-879B-9AA0866F6DDF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4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5FB5-8F47-414C-B4F7-167023FD6AB5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94-6A1E-4D6C-9954-E1DC2267E60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C0E6-C343-44F6-9665-BE03E3485A6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419-0345-4AB3-A1D9-2126091811F1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5DBE-0D1B-42B9-9CD7-E7E6AEB3D004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F436-FEFC-4D99-8C6F-2C31EE97010C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1A1D-F790-4B72-BDD0-24D305A9C39B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9C5-2BFA-403B-AD6B-4C9EB087F02E}" type="datetime1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86C3-3671-4A02-B59F-8237429D18C9}" type="datetime1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338C-0101-4AEB-83A2-2D23674EFFB9}" type="datetime1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65C7-5898-4D94-8D9F-31C7EB7096FA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634-C18C-446F-B618-A62F71F30558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E79F-00E3-43EC-B42E-A33B8A7FCEE3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A601D9-FCD4-4D0E-BF89-A9CD6BBD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consumers/guides/childrens-internet-protection-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ibrary.ncat.edu/c.php?g=778558&amp;p=558408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airieok.net/discov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bsco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support@eb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airieok.net/discov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earch.ebscohost.com/login.aspx?authtype=ip,uid&amp;profile=eh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earch.ebscohost.com/login.aspx?authtype=ip,uid&amp;profile=src_i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search.ebscohost.com/login.aspx?authtype=ip,uid&amp;profile=eh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earch.ebscohost.com/login.aspx?authtype=ip,uid&amp;profile=ehk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arch.ebscohost.com/login.aspx?authtype=ip,uid&amp;profile=ehed" TargetMode="External"/><Relationship Id="rId5" Type="http://schemas.openxmlformats.org/officeDocument/2006/relationships/hyperlink" Target="http://search.ebscohost.com/login.aspx?authtype=ip,uid&amp;profile=ehpl" TargetMode="External"/><Relationship Id="rId4" Type="http://schemas.openxmlformats.org/officeDocument/2006/relationships/hyperlink" Target="http://search.ebscohost.com/login.aspx?authtype=ip,uid&amp;profile=src_i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hsl.lib.umn.edu/biomed/help/boolean-operator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search.ebscohost.com/login.aspx?direct=true&amp;db=iqv&amp;AN=38058658&amp;site=ehost-liv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authtype=ip,geo,url,uid&amp;geocustid=s9183696&amp;custid=s9183696&amp;groupid=main&amp;profile=ehost&amp;defaultdb=f5h" TargetMode="External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earch.ebscohost.com/login.aspx?authtype=ip,geo,url,uid&amp;geocustid=s9183696&amp;custid=s9183696&amp;groupid=main&amp;profile=ehost&amp;defaultdb=af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earch.ebscohost.com/login.aspx?authtype=ip,geo,url,uid&amp;geocustid=s9183696&amp;custid=s9183696&amp;groupid=main&amp;profile=ehost&amp;defaultdb=pbh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.ebscohost.com/login.aspx?authtype=ip,geo,url,uid&amp;geocustid=s9183696&amp;custid=s9183696&amp;profile=chc&amp;groupid=mai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search.ebscohost.com/login.aspx?authype=geo&amp;geocustid=s9183696&amp;profile=sbrc&amp;groupid=main" TargetMode="Externa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libraryok.on.worldcat.org/discovery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authype=geo&amp;geocustid=s9183696&amp;profile=lirc&amp;groupid=mai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authype=geo&amp;geocustid=s9183696&amp;profile=hirc&amp;groupid=main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earch.ebscohost.com/login.aspx?authype=geo&amp;geocustid=s9183696&amp;profile=hcrc&amp;groupid=main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earch.ebscohost.com/login.aspx?authtype=ip,geo,url,uid&amp;geocustid=s9183696&amp;custid=s9183696&amp;groupid=main&amp;profile=ehost&amp;defaultdb=eri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authtype=ip,geo,url,uid&amp;geocustid=s9183696&amp;custid=s9183696&amp;groupid=main&amp;profile=ehost&amp;defaultdb=mat" TargetMode="External"/><Relationship Id="rId2" Type="http://schemas.openxmlformats.org/officeDocument/2006/relationships/hyperlink" Target="https://search.ebscohost.com/login.aspx?authtype=ip,geo,url,uid&amp;geocustid=s9183696&amp;custid=s9183696&amp;groupid=main&amp;profile=ehost&amp;defaultdb=cmed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earch.ebscohost.com/login.aspx?authtype=ip,geo,url,uid&amp;geocustid=s9183696&amp;custid=s9183696&amp;groupid=main&amp;profile=ehost&amp;defaultdb=tth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search.ebscohost.com/login.aspx?authtype=ip,geo,url,uid&amp;geocustid=s9183696&amp;custid=s9183696&amp;profile=ehost&amp;groupid=main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digitalprairieok.net/stude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airieok.net/student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digitalprairieok.net/stud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s://search.ebscohost.com/login.aspx?authtype=ip,geo,url,uid&amp;geocustid=s9183696&amp;custid=s9183696&amp;profile=ehost&amp;groupid=mai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airieok.net/" TargetMode="External"/><Relationship Id="rId2" Type="http://schemas.openxmlformats.org/officeDocument/2006/relationships/hyperlink" Target="https://digitalprairieok.net/tutoria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clibrary.org/technology-pla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Computers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and </a:t>
            </a:r>
            <a:br>
              <a:rPr lang="en-US" b="0" i="0" u="none" strike="noStrike" dirty="0" smtClean="0">
                <a:latin typeface="Arial" panose="020B0604020202020204" pitchFamily="34" charset="0"/>
              </a:rPr>
            </a:br>
            <a:r>
              <a:rPr lang="en-US" b="0" i="0" u="none" strike="noStrike" dirty="0" smtClean="0">
                <a:latin typeface="Arial" panose="020B0604020202020204" pitchFamily="34" charset="0"/>
              </a:rPr>
              <a:t>Electronic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Instructor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Location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Date and time</a:t>
            </a:r>
          </a:p>
        </p:txBody>
      </p:sp>
      <p:pic>
        <p:nvPicPr>
          <p:cNvPr id="1026" name="Picture 2" descr="IMLS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63" y="5340520"/>
            <a:ext cx="3163614" cy="14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for Oklahoma Department of Libr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4484"/>
            <a:ext cx="57150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Policies should anticipate issues, not react to them.</a:t>
            </a:r>
          </a:p>
          <a:p>
            <a:pPr lvl="0"/>
            <a:r>
              <a:rPr lang="en-US" dirty="0">
                <a:latin typeface="Arial" panose="020B0604020202020204" pitchFamily="34" charset="0"/>
              </a:rPr>
              <a:t>Children’s Internet Protection Act </a:t>
            </a:r>
          </a:p>
          <a:p>
            <a:pPr lvl="0"/>
            <a:r>
              <a:rPr lang="en-US" dirty="0">
                <a:latin typeface="Arial" panose="020B0604020202020204" pitchFamily="34" charset="0"/>
              </a:rPr>
              <a:t>E-Rate</a:t>
            </a:r>
            <a:endParaRPr lang="en-US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Who sets your policy?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How can you make changes?</a:t>
            </a:r>
            <a:endParaRPr lang="en-US" b="0" i="0" u="none" strike="noStrike" baseline="0" dirty="0" smtClean="0">
              <a:solidFill>
                <a:srgbClr val="1155CC"/>
              </a:solidFill>
              <a:latin typeface="Arial" panose="020B0604020202020204" pitchFamily="34" charset="0"/>
              <a:hlinkClick r:id="rId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7" y="3381375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3990975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Manuals/Procedures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91145" y="1745673"/>
            <a:ext cx="9613467" cy="4634345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Internal documents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Can contain sensitive information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(passwords, vendor contact info, </a:t>
            </a:r>
            <a:r>
              <a:rPr lang="en-US" b="0" i="0" u="none" strike="noStrike" baseline="0" dirty="0" err="1" smtClean="0">
                <a:latin typeface="Arial" panose="020B0604020202020204" pitchFamily="34" charset="0"/>
              </a:rPr>
              <a:t>etc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)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Granular, step-by-step instructions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for various processes and workflows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Libraries often put off writing these because they are institutional knowledge - in the head of one or more people who do the same tasks over and over. Important to get them on paper for succession and substitution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Part 2: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Hardware,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Software, and 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T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roubleshooting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3591098"/>
            <a:ext cx="4158211" cy="3118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Troubleshooting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53491" y="2133600"/>
            <a:ext cx="9551121" cy="4308764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Power cycle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Check connections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Check System Tray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and Task Manager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Check Storage/RAM/CPU using Performance tab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Virus and malware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 descr="it crowd  have you tried turning it on and off again?  I can't give anyone IT help without thinking of this..l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4" t="34313" r="1" b="33937"/>
          <a:stretch/>
        </p:blipFill>
        <p:spPr bwMode="auto">
          <a:xfrm>
            <a:off x="7315199" y="1465261"/>
            <a:ext cx="4728011" cy="27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Troubleshooting Internet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15836" y="2133599"/>
            <a:ext cx="9488776" cy="4329545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Narrow down the problem. Just one PC or the whole building? Try “ping” and “ipconfig” (see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handout)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Check blinking lights on PC network connector.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Trace cables back to hubs/switches/etc.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Get advice before power-cycling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57400" y="2133600"/>
            <a:ext cx="9447212" cy="422563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Explorer</a:t>
            </a:r>
          </a:p>
          <a:p>
            <a:pPr lvl="0"/>
            <a:r>
              <a:rPr lang="en-US" dirty="0" smtClean="0"/>
              <a:t>Search in Windows 10</a:t>
            </a:r>
          </a:p>
          <a:p>
            <a:pPr lvl="0"/>
            <a:r>
              <a:rPr lang="en-US" dirty="0" smtClean="0"/>
              <a:t>Common file locations: </a:t>
            </a:r>
            <a:br>
              <a:rPr lang="en-US" dirty="0" smtClean="0"/>
            </a:br>
            <a:r>
              <a:rPr lang="en-US" dirty="0" smtClean="0"/>
              <a:t>Documents, Pictures, Downloads,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Best practices for saving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Know where you are</a:t>
            </a:r>
          </a:p>
          <a:p>
            <a:pPr lvl="0"/>
            <a:r>
              <a:rPr lang="en-US" dirty="0" smtClean="0"/>
              <a:t>Use descriptive names</a:t>
            </a:r>
          </a:p>
          <a:p>
            <a:pPr lvl="0"/>
            <a:r>
              <a:rPr lang="en-US" dirty="0" smtClean="0"/>
              <a:t>Date files in YYYY-MM-DD format</a:t>
            </a:r>
          </a:p>
          <a:p>
            <a:pPr lvl="0"/>
            <a:r>
              <a:rPr lang="en-US" dirty="0" smtClean="0"/>
              <a:t>Weed and organize periodically. Use subfolders.</a:t>
            </a:r>
          </a:p>
          <a:p>
            <a:pPr lvl="0"/>
            <a:r>
              <a:rPr lang="en-US" dirty="0" smtClean="0"/>
              <a:t>SAVE OFTEN!!!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 descr="File:Floppy disk 2009 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4" y="1507105"/>
            <a:ext cx="3860067" cy="18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Part 3: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Internet and Database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Searching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 descr="Communication, Internet, Internet Of Things, 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2784618"/>
            <a:ext cx="6368805" cy="40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Searching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Google is king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Alternative search engines: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Bing, DuckDuckGo, Dogpile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If you're not paying for a service,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you're not the customer.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You're the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Loupe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099">
            <a:off x="7199312" y="866894"/>
            <a:ext cx="4981575" cy="37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7" y="3357928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Getting the most out of search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Modes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Advanced options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89212" y="1500554"/>
            <a:ext cx="8915400" cy="4410668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Brief course overview</a:t>
            </a:r>
          </a:p>
          <a:p>
            <a:pPr marR="0" lvl="1" rtl="0">
              <a:tabLst>
                <a:tab pos="6634163" algn="l"/>
              </a:tabLst>
            </a:pPr>
            <a:r>
              <a:rPr lang="en-US" dirty="0" smtClean="0">
                <a:latin typeface="Arial" panose="020B0604020202020204" pitchFamily="34" charset="0"/>
              </a:rPr>
              <a:t>Introduction, housekeeping, pre-test	10-10:30</a:t>
            </a:r>
          </a:p>
          <a:p>
            <a:pPr marR="0" lvl="1" rtl="0">
              <a:tabLst>
                <a:tab pos="6634163" algn="l"/>
              </a:tabLst>
            </a:pPr>
            <a:r>
              <a:rPr lang="en-US" b="0" i="0" u="none" strike="noStrike" baseline="0" dirty="0" smtClean="0">
                <a:latin typeface="Arial" panose="020B0604020202020204" pitchFamily="34" charset="0"/>
              </a:rPr>
              <a:t>Plans, policies and manuals 	10:30-11:15</a:t>
            </a:r>
          </a:p>
          <a:p>
            <a:pPr marR="0" lvl="1" rtl="0">
              <a:tabLst>
                <a:tab pos="6634163" algn="l"/>
              </a:tabLst>
            </a:pPr>
            <a:r>
              <a:rPr lang="en-US" b="0" i="0" u="none" strike="noStrike" baseline="0" dirty="0" smtClean="0">
                <a:latin typeface="Arial" panose="020B0604020202020204" pitchFamily="34" charset="0"/>
              </a:rPr>
              <a:t>Hardware, software,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and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 troubleshooting</a:t>
            </a:r>
            <a:r>
              <a:rPr lang="en-US" dirty="0" smtClean="0">
                <a:latin typeface="Arial" panose="020B0604020202020204" pitchFamily="34" charset="0"/>
              </a:rPr>
              <a:t>	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11:15-12</a:t>
            </a:r>
          </a:p>
          <a:p>
            <a:pPr marR="0" lvl="1" rtl="0">
              <a:tabLst>
                <a:tab pos="6634163" algn="l"/>
              </a:tabLst>
            </a:pPr>
            <a:r>
              <a:rPr lang="en-US" dirty="0" smtClean="0">
                <a:latin typeface="Arial" panose="020B0604020202020204" pitchFamily="34" charset="0"/>
              </a:rPr>
              <a:t>Lunch 	12-1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pPr marR="0" lvl="1" rtl="0">
              <a:tabLst>
                <a:tab pos="6634163" algn="l"/>
              </a:tabLst>
            </a:pPr>
            <a:r>
              <a:rPr lang="en-US" dirty="0" smtClean="0">
                <a:latin typeface="Arial" panose="020B0604020202020204" pitchFamily="34" charset="0"/>
              </a:rPr>
              <a:t>Internet and database searching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	1-3</a:t>
            </a:r>
          </a:p>
          <a:p>
            <a:pPr marR="0" lvl="1" rtl="0">
              <a:tabLst>
                <a:tab pos="6634163" algn="l"/>
              </a:tabLst>
            </a:pPr>
            <a:r>
              <a:rPr lang="en-US" b="0" i="0" u="none" strike="noStrike" baseline="0" dirty="0" smtClean="0">
                <a:latin typeface="Arial" panose="020B0604020202020204" pitchFamily="34" charset="0"/>
              </a:rPr>
              <a:t>Apps &amp;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social media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 	3-3:45</a:t>
            </a:r>
          </a:p>
          <a:p>
            <a:pPr marR="0" lvl="1" rtl="0">
              <a:tabLst>
                <a:tab pos="6634163" algn="l"/>
              </a:tabLst>
            </a:pPr>
            <a:r>
              <a:rPr lang="en-US" dirty="0" smtClean="0">
                <a:latin typeface="Arial" panose="020B0604020202020204" pitchFamily="34" charset="0"/>
              </a:rPr>
              <a:t>Wrap-up and post-test 	3:45-4:30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Evaluating websites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Fake or real?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On what are you basing your decision?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18" y="223143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CRAAP criteria</a:t>
            </a:r>
            <a:endParaRPr lang="en-US" b="0" i="0" u="none" strike="noStrike" baseline="0" dirty="0" smtClean="0">
              <a:solidFill>
                <a:srgbClr val="1155CC"/>
              </a:solidFill>
              <a:latin typeface="Arial" panose="020B0604020202020204" pitchFamily="34" charset="0"/>
              <a:hlinkClick r:id="rId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Currency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Relevance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Authority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Accuracy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2" y="902605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018" y="1018309"/>
            <a:ext cx="9696593" cy="2225830"/>
          </a:xfrm>
        </p:spPr>
        <p:txBody>
          <a:bodyPr>
            <a:normAutofit/>
          </a:bodyPr>
          <a:lstStyle/>
          <a:p>
            <a:pPr marR="0" rtl="0"/>
            <a:r>
              <a:rPr lang="en-US" sz="6000" dirty="0" smtClean="0">
                <a:latin typeface="Arial" panose="020B0604020202020204" pitchFamily="34" charset="0"/>
              </a:rPr>
              <a:t>Let’s talk about D</a:t>
            </a:r>
            <a:r>
              <a:rPr lang="en-US" sz="6000" b="0" i="0" u="none" strike="noStrike" baseline="0" dirty="0" smtClean="0">
                <a:latin typeface="Arial" panose="020B0604020202020204" pitchFamily="34" charset="0"/>
              </a:rPr>
              <a:t>atabases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492"/>
            <a:ext cx="10515600" cy="1325563"/>
          </a:xfrm>
        </p:spPr>
        <p:txBody>
          <a:bodyPr/>
          <a:lstStyle/>
          <a:p>
            <a:r>
              <a:rPr lang="en-US" dirty="0" smtClean="0"/>
              <a:t>Easy access!!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27"/>
            <a:ext cx="10515600" cy="52118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Funding </a:t>
            </a:r>
            <a:r>
              <a:rPr lang="en-US" dirty="0" smtClean="0"/>
              <a:t>for the statewide online resources is </a:t>
            </a:r>
            <a:r>
              <a:rPr lang="en-US" dirty="0"/>
              <a:t>made possible thanks to </a:t>
            </a:r>
            <a:r>
              <a:rPr lang="en-US" dirty="0" smtClean="0"/>
              <a:t>ODL’s </a:t>
            </a:r>
            <a:r>
              <a:rPr lang="en-US" dirty="0"/>
              <a:t>grant from the federal Institute of Museum and Library Services.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Help </a:t>
            </a:r>
            <a:r>
              <a:rPr lang="en-US" b="1" dirty="0"/>
              <a:t>your</a:t>
            </a:r>
            <a:r>
              <a:rPr lang="en-US" dirty="0"/>
              <a:t> patrons discover </a:t>
            </a:r>
            <a:r>
              <a:rPr lang="en-US" dirty="0" smtClean="0"/>
              <a:t>Digital Prairie</a:t>
            </a:r>
            <a:r>
              <a:rPr lang="en-US" dirty="0"/>
              <a:t> by creating a desktop shortcut. First minimize all windows. </a:t>
            </a:r>
            <a:r>
              <a:rPr lang="en-US" dirty="0" smtClean="0"/>
              <a:t>Then </a:t>
            </a:r>
            <a:r>
              <a:rPr lang="en-US" dirty="0"/>
              <a:t>right click in center of the screen. Click New</a:t>
            </a:r>
            <a:r>
              <a:rPr lang="en-US" dirty="0" smtClean="0"/>
              <a:t>&gt; Shortcut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the text box, enter </a:t>
            </a:r>
            <a:r>
              <a:rPr lang="en-US" dirty="0" smtClean="0"/>
              <a:t>your URL or use </a:t>
            </a:r>
            <a:r>
              <a:rPr lang="en-US" dirty="0" smtClean="0">
                <a:hlinkClick r:id="rId3"/>
              </a:rPr>
              <a:t>https://digitalprairieok.net/discover/</a:t>
            </a:r>
            <a:r>
              <a:rPr lang="en-US" dirty="0" smtClean="0"/>
              <a:t>.</a:t>
            </a:r>
            <a:r>
              <a:rPr lang="en-US" dirty="0"/>
              <a:t> Click Next. In the text box, enter the shortcut </a:t>
            </a:r>
            <a:r>
              <a:rPr lang="en-US" dirty="0" smtClean="0"/>
              <a:t>name. Click </a:t>
            </a:r>
            <a:r>
              <a:rPr lang="en-US" dirty="0"/>
              <a:t>Finish, then test, and you’re done</a:t>
            </a:r>
            <a:r>
              <a:rPr lang="en-US" dirty="0" smtClean="0"/>
              <a:t>. Try it now!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857875"/>
            <a:ext cx="8858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31" y="624110"/>
            <a:ext cx="9916881" cy="1280890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11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should </a:t>
            </a:r>
            <a:r>
              <a:rPr lang="en-US" b="1" dirty="0"/>
              <a:t>never </a:t>
            </a:r>
            <a:r>
              <a:rPr lang="en-US" dirty="0"/>
              <a:t>have to use username and password in the building! </a:t>
            </a:r>
            <a:r>
              <a:rPr lang="en-US" dirty="0" smtClean="0"/>
              <a:t>If doing so, your </a:t>
            </a:r>
            <a:r>
              <a:rPr lang="en-US" dirty="0"/>
              <a:t>IP address </a:t>
            </a:r>
            <a:r>
              <a:rPr lang="en-US" dirty="0" smtClean="0"/>
              <a:t>has changed since registration. </a:t>
            </a:r>
          </a:p>
          <a:p>
            <a:r>
              <a:rPr lang="en-US" dirty="0" smtClean="0"/>
              <a:t>First Google </a:t>
            </a:r>
            <a:r>
              <a:rPr lang="en-US" dirty="0"/>
              <a:t>'what is my IP address' and write down </a:t>
            </a:r>
            <a:r>
              <a:rPr lang="en-US" dirty="0" smtClean="0"/>
              <a:t>that number. </a:t>
            </a:r>
          </a:p>
          <a:p>
            <a:r>
              <a:rPr lang="en-US" dirty="0" smtClean="0"/>
              <a:t>Then </a:t>
            </a:r>
            <a:r>
              <a:rPr lang="en-US" dirty="0"/>
              <a:t>phone </a:t>
            </a:r>
            <a:r>
              <a:rPr lang="en-US" dirty="0" smtClean="0"/>
              <a:t>EBSCO </a:t>
            </a:r>
            <a:r>
              <a:rPr lang="en-US" dirty="0"/>
              <a:t>at </a:t>
            </a:r>
            <a:r>
              <a:rPr lang="en-US" dirty="0" smtClean="0"/>
              <a:t>800-758-5995 </a:t>
            </a:r>
            <a:r>
              <a:rPr lang="en-US" dirty="0"/>
              <a:t>and </a:t>
            </a:r>
            <a:r>
              <a:rPr lang="en-US" dirty="0" smtClean="0"/>
              <a:t>Britannica </a:t>
            </a:r>
            <a:r>
              <a:rPr lang="en-US" dirty="0"/>
              <a:t>at </a:t>
            </a:r>
            <a:r>
              <a:rPr lang="en-US" dirty="0" smtClean="0"/>
              <a:t>800-621-3900 </a:t>
            </a:r>
            <a:r>
              <a:rPr lang="en-US" dirty="0" err="1"/>
              <a:t>ext</a:t>
            </a:r>
            <a:r>
              <a:rPr lang="en-US" dirty="0"/>
              <a:t> 7160.</a:t>
            </a:r>
          </a:p>
          <a:p>
            <a:r>
              <a:rPr lang="en-US" dirty="0" smtClean="0"/>
              <a:t>Or send email: </a:t>
            </a:r>
            <a:r>
              <a:rPr lang="en-US" dirty="0" smtClean="0">
                <a:hlinkClick r:id="rId3"/>
              </a:rPr>
              <a:t>support@ebsco.com</a:t>
            </a:r>
            <a:r>
              <a:rPr lang="en-US" dirty="0" smtClean="0"/>
              <a:t> and </a:t>
            </a:r>
            <a:r>
              <a:rPr lang="en-US" u="sng" dirty="0" smtClean="0">
                <a:hlinkClick r:id="rId4"/>
              </a:rPr>
              <a:t>edsupport@eb.com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41" y="870008"/>
            <a:ext cx="9984059" cy="59879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677" y="343449"/>
            <a:ext cx="9144000" cy="496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https://digitalprairieok.net/discover/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to choose from…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01" y="1294694"/>
            <a:ext cx="11178735" cy="53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" y="120899"/>
            <a:ext cx="9966960" cy="4841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257" y="5711426"/>
            <a:ext cx="1728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explora</a:t>
            </a:r>
            <a:r>
              <a:rPr lang="en-US" sz="2000" b="1" dirty="0" smtClean="0"/>
              <a:t> has: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2" y="5099867"/>
            <a:ext cx="10208374" cy="15924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85033" y="417242"/>
            <a:ext cx="15513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interface </a:t>
            </a:r>
          </a:p>
          <a:p>
            <a:r>
              <a:rPr lang="en-US" dirty="0" smtClean="0"/>
              <a:t>for public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or high school</a:t>
            </a:r>
          </a:p>
          <a:p>
            <a:r>
              <a:rPr lang="en-US" dirty="0" smtClean="0"/>
              <a:t>students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31476" y="5099867"/>
            <a:ext cx="672662" cy="1763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8" y="287712"/>
            <a:ext cx="7897092" cy="3811818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224" y="4462146"/>
            <a:ext cx="6599900" cy="2395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6648" y="861848"/>
            <a:ext cx="245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middle school students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6808" y="5496271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Teacher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6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36" y="2966740"/>
            <a:ext cx="8201445" cy="389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2422" y="194699"/>
            <a:ext cx="6949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Elementary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Research:</a:t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http://search.ebscohost.com/login.aspx?authtype=ip,uid&amp;profile=ehk5</a:t>
            </a:r>
            <a:r>
              <a:rPr lang="en-US" sz="1200" u="sng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Middle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Student Research:</a:t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http://search.ebscohost.com/login.aspx?authtype=ip,uid&amp;profile=src_ic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High School Search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http://search.ebscohost.com/login.aspx?authtype=ip,uid&amp;profile=ehpl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err="1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Educator's Edition:</a:t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 dirty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http://search.ebscohost.com/login.aspx?authtype=ip,uid&amp;profile=ehed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4754" y="1287305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 </a:t>
            </a:r>
            <a:r>
              <a:rPr lang="en-US" sz="2000" dirty="0" smtClean="0"/>
              <a:t>desktop</a:t>
            </a:r>
            <a:r>
              <a:rPr lang="en-US" dirty="0" smtClean="0"/>
              <a:t> shortcuts…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9665" y="4506010"/>
            <a:ext cx="1961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 </a:t>
            </a:r>
          </a:p>
          <a:p>
            <a:r>
              <a:rPr lang="en-US" sz="2400" b="1" dirty="0"/>
              <a:t>elementary </a:t>
            </a:r>
            <a:endParaRPr lang="en-US" sz="2400" b="1" dirty="0" smtClean="0"/>
          </a:p>
          <a:p>
            <a:r>
              <a:rPr lang="en-US" sz="2400" b="1" dirty="0" smtClean="0"/>
              <a:t>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Increase your comfort level with technology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Prepare you to work with tech at your home library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Get you to think more critically about technology, the Internet, and other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1" y="157876"/>
            <a:ext cx="4025380" cy="6385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7715" y="6551814"/>
            <a:ext cx="28568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4"/>
              </a:rPr>
              <a:t>https://hsl.lib.umn.edu/biomed/help/boolean-operators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408" y="2297081"/>
            <a:ext cx="6715781" cy="182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408" y="4494381"/>
            <a:ext cx="6736093" cy="181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408" y="199505"/>
            <a:ext cx="6736093" cy="18786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85186" y="1053167"/>
            <a:ext cx="525517" cy="33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80083" y="3209013"/>
            <a:ext cx="504496" cy="33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80083" y="5320367"/>
            <a:ext cx="630620" cy="33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40" y="239931"/>
            <a:ext cx="1400175" cy="631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89" y="239931"/>
            <a:ext cx="9252717" cy="4038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4669874"/>
            <a:ext cx="9308881" cy="188513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81336" y="4512271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41115" y="239930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717" y="4827476"/>
            <a:ext cx="3888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8740" y="401525"/>
            <a:ext cx="1166649" cy="33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60625" y="490451"/>
            <a:ext cx="21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 for more…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71847" y="3397468"/>
            <a:ext cx="113884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38077" y="6192982"/>
            <a:ext cx="428848" cy="3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474443"/>
            <a:ext cx="9144000" cy="1003659"/>
          </a:xfrm>
        </p:spPr>
        <p:txBody>
          <a:bodyPr/>
          <a:lstStyle/>
          <a:p>
            <a:r>
              <a:rPr lang="en-US" dirty="0" smtClean="0"/>
              <a:t>Play time!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9917" y="1594127"/>
            <a:ext cx="9144000" cy="105477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Which one is you?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541" y="1130531"/>
            <a:ext cx="6256311" cy="2005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37" y="4153546"/>
            <a:ext cx="5428183" cy="263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3650580"/>
            <a:ext cx="5041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http://search.ebscohost.com/login.aspx?direct=true&amp;db=iqv&amp;AN=38058658&amp;site=ehost-live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74" y="4821382"/>
            <a:ext cx="5602943" cy="19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4" y="365126"/>
            <a:ext cx="9691255" cy="624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 in to </a:t>
            </a:r>
            <a:r>
              <a:rPr lang="en-US" dirty="0" smtClean="0">
                <a:hlinkClick r:id="rId2"/>
              </a:rPr>
              <a:t>EBSCO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84" y="1110730"/>
            <a:ext cx="10515600" cy="4351338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Masterfile</a:t>
            </a:r>
            <a:r>
              <a:rPr lang="en-US" dirty="0" smtClean="0"/>
              <a:t> – a newly married couple wants Consumer Report ratings to make the most of their small budget…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68957"/>
            <a:ext cx="8362950" cy="27146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86353" y="2740292"/>
            <a:ext cx="313111" cy="481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839" y="5748152"/>
            <a:ext cx="8477250" cy="952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790916" y="5459497"/>
            <a:ext cx="309048" cy="525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49" y="0"/>
            <a:ext cx="3604141" cy="816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661" y="816096"/>
            <a:ext cx="9516687" cy="538949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hlinkClick r:id="rId2"/>
              </a:rPr>
              <a:t>Academic Search Elite</a:t>
            </a:r>
            <a:r>
              <a:rPr lang="en-US" b="1" dirty="0" smtClean="0"/>
              <a:t> </a:t>
            </a:r>
            <a:r>
              <a:rPr lang="en-US" dirty="0" smtClean="0"/>
              <a:t>– the vet in town needs articles 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  <a:p>
            <a:pPr marL="0" indent="0">
              <a:buNone/>
            </a:pPr>
            <a:r>
              <a:rPr lang="en-US" dirty="0" smtClean="0"/>
              <a:t>	Need it right now?</a:t>
            </a:r>
          </a:p>
          <a:p>
            <a:pPr marL="0" indent="0">
              <a:buNone/>
            </a:pPr>
            <a:r>
              <a:rPr lang="en-US" dirty="0" smtClean="0"/>
              <a:t>	Latest research available?</a:t>
            </a:r>
          </a:p>
          <a:p>
            <a:pPr marL="0" indent="0">
              <a:buNone/>
            </a:pPr>
            <a:r>
              <a:rPr lang="en-US" dirty="0" smtClean="0"/>
              <a:t>	Peer reviewed journal?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Send it to them in email: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882" y="1189831"/>
            <a:ext cx="2444990" cy="487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0" y="1189831"/>
            <a:ext cx="2190750" cy="586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86" y="6038415"/>
            <a:ext cx="8329354" cy="8195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742518" y="5409815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27595" y="4293287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07471" y="2397089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43138" y="4297311"/>
            <a:ext cx="546560" cy="13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0139" y="562140"/>
            <a:ext cx="10069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Psychology </a:t>
            </a:r>
            <a:r>
              <a:rPr lang="en-US" sz="2800" b="1" dirty="0">
                <a:hlinkClick r:id="rId2"/>
              </a:rPr>
              <a:t>and Behavioral Sciences </a:t>
            </a:r>
            <a:r>
              <a:rPr lang="en-US" sz="2800" b="1" dirty="0" smtClean="0">
                <a:hlinkClick r:id="rId2"/>
              </a:rPr>
              <a:t>Collection</a:t>
            </a:r>
            <a:r>
              <a:rPr lang="en-US" sz="2800" dirty="0" smtClean="0"/>
              <a:t> – mother concerned about her tween daughter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85" y="2167758"/>
            <a:ext cx="9382125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253" y="5073003"/>
            <a:ext cx="880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 the </a:t>
            </a:r>
            <a:r>
              <a:rPr lang="en-US" sz="2800" b="1" dirty="0" smtClean="0"/>
              <a:t>auto suggest </a:t>
            </a:r>
            <a:r>
              <a:rPr lang="en-US" sz="2800" dirty="0" smtClean="0"/>
              <a:t>help you with search terms!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3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69" y="0"/>
            <a:ext cx="7402994" cy="819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look but lots of info!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10" y="3315008"/>
            <a:ext cx="6398538" cy="117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91" y="658926"/>
            <a:ext cx="4697684" cy="5645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39" y="1132738"/>
            <a:ext cx="67333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4"/>
              </a:rPr>
              <a:t>Consumer Health Complete</a:t>
            </a:r>
            <a:r>
              <a:rPr lang="en-US" sz="2800" b="1" dirty="0" smtClean="0"/>
              <a:t> </a:t>
            </a:r>
            <a:r>
              <a:rPr lang="en-US" sz="2800" dirty="0" smtClean="0"/>
              <a:t>– A mother needs information for a new challenge in her life…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Broad search but look at all the tabs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Use more keywords to narrow it down.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24841" y="3117311"/>
            <a:ext cx="518721" cy="862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86" y="4690601"/>
            <a:ext cx="5808036" cy="1638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84" y="5164305"/>
            <a:ext cx="6170796" cy="1513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56" y="881692"/>
            <a:ext cx="10553379" cy="3696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9104" y="35022"/>
            <a:ext cx="7523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j-lt"/>
                <a:hlinkClick r:id="rId5"/>
              </a:rPr>
              <a:t>Small Business Reference Center</a:t>
            </a:r>
            <a:endParaRPr lang="en-US" sz="44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97766" y="830206"/>
            <a:ext cx="640249" cy="315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866" y="1246909"/>
            <a:ext cx="57340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145"/>
            <a:ext cx="10515600" cy="95844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Doctor in town wants to look at newest articles in JAMA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2" y="942837"/>
            <a:ext cx="5476875" cy="267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7365" y="911739"/>
            <a:ext cx="4834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full text? – get articles on ILL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://statelibraryok.on.worldcat.org/discovery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1" y="4263440"/>
            <a:ext cx="6057722" cy="2515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138" y="2051995"/>
            <a:ext cx="3880008" cy="44228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652107" y="5688801"/>
            <a:ext cx="457200" cy="556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03369" y="966640"/>
            <a:ext cx="457200" cy="556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780" y="3756735"/>
            <a:ext cx="202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Article I found: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1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1154483"/>
            <a:ext cx="11820332" cy="5604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5978" y="147146"/>
            <a:ext cx="10527633" cy="1007338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3"/>
              </a:rPr>
              <a:t>Legal Information Reference Center</a:t>
            </a:r>
            <a:r>
              <a:rPr lang="en-US" sz="2400" dirty="0" smtClean="0"/>
              <a:t>– a couple has questions about probate and a young man wants to know how to form a partnership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502610" y="1932794"/>
            <a:ext cx="289250" cy="475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ODL-IPL information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49581" y="2133599"/>
            <a:ext cx="10183091" cy="4578927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What is the </a:t>
            </a:r>
            <a:r>
              <a:rPr lang="en-US" dirty="0" smtClean="0">
                <a:latin typeface="Arial" panose="020B0604020202020204" pitchFamily="34" charset="0"/>
              </a:rPr>
              <a:t>Public Library Academy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? 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Funding and evaluation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Oklahoma Department of Libraries</a:t>
            </a:r>
          </a:p>
          <a:p>
            <a:pPr lvl="1"/>
            <a:r>
              <a:rPr lang="en-US" b="0" i="0" u="none" strike="noStrike" baseline="0" dirty="0" smtClean="0">
                <a:latin typeface="Arial" panose="020B0604020202020204" pitchFamily="34" charset="0"/>
              </a:rPr>
              <a:t>Institute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for Museum and Library Services and the Library Services and Technology Act</a:t>
            </a:r>
          </a:p>
          <a:p>
            <a:pPr lvl="1"/>
            <a:r>
              <a:rPr lang="en-US" baseline="0" dirty="0" smtClean="0">
                <a:latin typeface="Arial" panose="020B0604020202020204" pitchFamily="34" charset="0"/>
              </a:rPr>
              <a:t>Pre- and Post-test,</a:t>
            </a:r>
            <a:r>
              <a:rPr lang="en-US" dirty="0" smtClean="0">
                <a:latin typeface="Arial" panose="020B0604020202020204" pitchFamily="34" charset="0"/>
              </a:rPr>
              <a:t> E-mailed evaluations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pPr lv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Contact information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Wendy </a:t>
            </a:r>
            <a:r>
              <a:rPr lang="en-US" sz="2400" dirty="0" smtClean="0">
                <a:latin typeface="Arial" panose="020B0604020202020204" pitchFamily="34" charset="0"/>
              </a:rPr>
              <a:t>J. Noerdlinger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,</a:t>
            </a:r>
            <a:r>
              <a:rPr lang="en-US" sz="2400" b="0" i="0" u="none" strike="noStrike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Continuing Education Coordinator</a:t>
            </a:r>
            <a:r>
              <a:rPr lang="en-US" sz="2400" dirty="0">
                <a:latin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wendy.gabrielson@libraries.ok.gov </a:t>
            </a:r>
            <a:r>
              <a:rPr lang="en-US" sz="2400" dirty="0" smtClean="0">
                <a:latin typeface="Arial" panose="020B0604020202020204" pitchFamily="34" charset="0"/>
              </a:rPr>
              <a:t>	(405) 522-3322</a:t>
            </a:r>
            <a:endParaRPr lang="en-US" sz="2400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051" y="2133599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" y="1828799"/>
            <a:ext cx="12313186" cy="3513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4262" y="79287"/>
            <a:ext cx="9712911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hlinkClick r:id="rId3"/>
              </a:rPr>
              <a:t>Home Improvement Reference </a:t>
            </a:r>
            <a:r>
              <a:rPr lang="en-US" b="1" dirty="0">
                <a:hlinkClick r:id="rId3"/>
              </a:rPr>
              <a:t>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2022" y="5765970"/>
            <a:ext cx="1065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Husband looking at beefing up security around their house…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9411" y="165621"/>
            <a:ext cx="10608956" cy="806969"/>
          </a:xfrm>
        </p:spPr>
        <p:txBody>
          <a:bodyPr>
            <a:normAutofit/>
          </a:bodyPr>
          <a:lstStyle/>
          <a:p>
            <a:r>
              <a:rPr lang="en-US" sz="3200" b="1" dirty="0"/>
              <a:t> </a:t>
            </a:r>
            <a:r>
              <a:rPr lang="en-US" sz="3200" b="1" dirty="0" smtClean="0">
                <a:hlinkClick r:id="rId2"/>
              </a:rPr>
              <a:t>Hobbies &amp; Crafts Reference Center</a:t>
            </a:r>
            <a:r>
              <a:rPr lang="en-US" sz="3200" b="1" dirty="0" smtClean="0"/>
              <a:t> – your choice!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33588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3" y="885717"/>
            <a:ext cx="10880362" cy="58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57384"/>
            <a:ext cx="9599075" cy="8412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EBSCO &amp; Government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023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hlinkClick r:id="rId2"/>
              </a:rPr>
              <a:t>ERIC</a:t>
            </a:r>
            <a:r>
              <a:rPr lang="en-US" sz="2800" dirty="0" smtClean="0">
                <a:hlinkClick r:id="rId2"/>
              </a:rPr>
              <a:t> </a:t>
            </a:r>
            <a:r>
              <a:rPr lang="en-US" sz="2800" dirty="0"/>
              <a:t>– teacher from the local public school is collaborating on a program with the school librarian for special needs students.  They want to search the literature for others who may have done a similar project before</a:t>
            </a:r>
            <a:r>
              <a:rPr lang="en-US" sz="2800" dirty="0" smtClean="0"/>
              <a:t>.  </a:t>
            </a:r>
          </a:p>
          <a:p>
            <a:pPr marL="0" indent="0">
              <a:buNone/>
            </a:pPr>
            <a:r>
              <a:rPr lang="en-US" sz="2600" dirty="0" smtClean="0"/>
              <a:t>*have </a:t>
            </a:r>
            <a:r>
              <a:rPr lang="en-US" sz="2600" dirty="0"/>
              <a:t>ERIC Documents which are “unpublished” research, some dissertations and governmental “Education Reports” from agencies like the National Center for Education </a:t>
            </a:r>
            <a:r>
              <a:rPr lang="en-US" sz="2600" dirty="0" smtClean="0"/>
              <a:t>Statistics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5257800"/>
            <a:ext cx="94305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189" y="215462"/>
            <a:ext cx="10976811" cy="59851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hlinkClick r:id="rId2"/>
              </a:rPr>
              <a:t>Medline</a:t>
            </a:r>
            <a:r>
              <a:rPr lang="en-US" sz="2400" dirty="0" smtClean="0"/>
              <a:t> – Nursing student needs peer-reviewed research articles for course assignment. </a:t>
            </a:r>
          </a:p>
          <a:p>
            <a:pPr marL="0" indent="0">
              <a:buNone/>
            </a:pPr>
            <a:r>
              <a:rPr lang="en-US" sz="2400" dirty="0" smtClean="0"/>
              <a:t>*research studies by govt agencies and/or supported by </a:t>
            </a:r>
            <a:r>
              <a:rPr lang="en-US" sz="2400" dirty="0" err="1" smtClean="0"/>
              <a:t>govt</a:t>
            </a:r>
            <a:r>
              <a:rPr lang="en-US" sz="2400" dirty="0" smtClean="0"/>
              <a:t> grants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 smtClean="0">
                <a:hlinkClick r:id="rId3"/>
              </a:rPr>
              <a:t>MAS Complete</a:t>
            </a:r>
            <a:r>
              <a:rPr lang="en-US" sz="2400" dirty="0" smtClean="0"/>
              <a:t> – high school student is assigned to find primary documents for US History assignment on Thomas Jefferson. </a:t>
            </a:r>
          </a:p>
          <a:p>
            <a:pPr marL="0" indent="0">
              <a:buNone/>
            </a:pPr>
            <a:r>
              <a:rPr lang="en-US" sz="2400" dirty="0" smtClean="0"/>
              <a:t>*can filter by “Primary Source Documents” when in this database 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155" y="1744579"/>
            <a:ext cx="9998097" cy="129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47" y="4860758"/>
            <a:ext cx="7130093" cy="19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43000" y="120316"/>
            <a:ext cx="10900610" cy="476387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hlinkClick r:id="rId2"/>
              </a:rPr>
              <a:t>TOPICsearch</a:t>
            </a:r>
            <a:r>
              <a:rPr lang="en-US" sz="2400" dirty="0"/>
              <a:t> – An 8</a:t>
            </a:r>
            <a:r>
              <a:rPr lang="en-US" sz="2400" baseline="30000" dirty="0"/>
              <a:t>th</a:t>
            </a:r>
            <a:r>
              <a:rPr lang="en-US" sz="2400" dirty="0"/>
              <a:t> grade student is looking for the text of public speeches given on the subject of immigration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*can filter by “Government Documents” when in this database alone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74" y="2708521"/>
            <a:ext cx="10423241" cy="37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884" y="144380"/>
            <a:ext cx="10527632" cy="794084"/>
          </a:xfrm>
        </p:spPr>
        <p:txBody>
          <a:bodyPr/>
          <a:lstStyle/>
          <a:p>
            <a:r>
              <a:rPr lang="en-US" dirty="0" smtClean="0"/>
              <a:t>This is searching all of </a:t>
            </a:r>
            <a:r>
              <a:rPr lang="en-US" dirty="0" smtClean="0">
                <a:hlinkClick r:id="rId2"/>
              </a:rPr>
              <a:t>EBSCO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" y="1158708"/>
            <a:ext cx="12443942" cy="56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2" y="204185"/>
            <a:ext cx="10337370" cy="98453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https://digitalprairieok.net/student/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91" y="1263740"/>
            <a:ext cx="9686846" cy="559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096" y="4049110"/>
            <a:ext cx="1876425" cy="242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4444" y="3679778"/>
            <a:ext cx="20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sample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30" y="822915"/>
            <a:ext cx="8775069" cy="6035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644" y="330077"/>
            <a:ext cx="5348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https://digitalprairieok.net/student/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2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38228" y="2083997"/>
            <a:ext cx="4853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https://digitalprairieok.net/student/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523"/>
            <a:ext cx="7176140" cy="6561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180" y="3928179"/>
            <a:ext cx="4690820" cy="10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796" y="178328"/>
            <a:ext cx="3684204" cy="63381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908" y="1"/>
            <a:ext cx="10840631" cy="12708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Getting there…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73" y="-161145"/>
            <a:ext cx="4368207" cy="7264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939" y="2270207"/>
            <a:ext cx="286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Grab some bookmarks!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8" y="4526019"/>
            <a:ext cx="3733650" cy="23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Pre-test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Pre-test and post-test together measure level of achievement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Expect to not know answers for pre-test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56"/>
            <a:ext cx="10515600" cy="906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that you might want to explore…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33600"/>
            <a:ext cx="9452674" cy="44262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Folder</a:t>
            </a:r>
          </a:p>
          <a:p>
            <a:r>
              <a:rPr lang="en-US" dirty="0" smtClean="0"/>
              <a:t>Journal alerts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https://digitalprairieok.net/tutorials/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and marketing materials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Also check out </a:t>
            </a:r>
            <a:r>
              <a:rPr lang="en-US" dirty="0" smtClean="0">
                <a:hlinkClick r:id="rId3"/>
              </a:rPr>
              <a:t>https://digitalprairieok.net/</a:t>
            </a:r>
            <a:r>
              <a:rPr lang="en-US" dirty="0"/>
              <a:t> for </a:t>
            </a:r>
            <a:r>
              <a:rPr lang="en-US" dirty="0" smtClean="0"/>
              <a:t>Images of Oklahoma,  </a:t>
            </a:r>
            <a:r>
              <a:rPr lang="en-US" dirty="0"/>
              <a:t>Confederate pension records, Ada Lois </a:t>
            </a:r>
            <a:r>
              <a:rPr lang="en-US" dirty="0" err="1"/>
              <a:t>Sipuel</a:t>
            </a:r>
            <a:r>
              <a:rPr lang="en-US" dirty="0"/>
              <a:t> </a:t>
            </a:r>
            <a:r>
              <a:rPr lang="en-US" dirty="0" smtClean="0"/>
              <a:t>legal case files, Oklahoma postcards, and so much more…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591" y="998483"/>
            <a:ext cx="5470006" cy="701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988" y="836908"/>
            <a:ext cx="3915526" cy="3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</a:p>
          <a:p>
            <a:r>
              <a:rPr lang="en-US" dirty="0" smtClean="0"/>
              <a:t>Google Scholar</a:t>
            </a:r>
          </a:p>
          <a:p>
            <a:r>
              <a:rPr lang="en-US" dirty="0" smtClean="0"/>
              <a:t>Academic Search Elite</a:t>
            </a:r>
          </a:p>
          <a:p>
            <a:r>
              <a:rPr lang="en-US" dirty="0" err="1" smtClean="0"/>
              <a:t>GreenFILE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47" y="2280968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07" y="3466561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67" y="2910888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7" y="4140248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search term “fishing”</a:t>
            </a:r>
          </a:p>
          <a:p>
            <a:r>
              <a:rPr lang="en-US" dirty="0" smtClean="0"/>
              <a:t>For each resource, ask:</a:t>
            </a:r>
            <a:endParaRPr lang="en-US" b="0" dirty="0" smtClean="0">
              <a:effectLst/>
            </a:endParaRPr>
          </a:p>
          <a:p>
            <a:pPr lvl="2" rtl="0" fontAlgn="base"/>
            <a:r>
              <a:rPr lang="en-US" sz="2400" b="0" i="0" u="none" strike="noStrik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How many results?</a:t>
            </a:r>
          </a:p>
          <a:p>
            <a:pPr lvl="2" rtl="0" fontAlgn="base"/>
            <a:r>
              <a:rPr lang="en-US" sz="2400" b="0" i="0" u="none" strike="noStrik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How are they sorted/organized? Do I have options?</a:t>
            </a:r>
          </a:p>
          <a:p>
            <a:pPr lvl="2" rtl="0" fontAlgn="base"/>
            <a:r>
              <a:rPr lang="en-US" sz="2400" b="0" i="0" u="none" strike="noStrik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What kinds of information am I finding?</a:t>
            </a:r>
          </a:p>
          <a:p>
            <a:pPr lvl="2" rtl="0" fontAlgn="base"/>
            <a:r>
              <a:rPr lang="en-US" dirty="0" smtClean="0"/>
              <a:t>Other observations</a:t>
            </a:r>
            <a:endParaRPr lang="en-US" sz="2400" b="0" i="0" u="none" strike="noStrike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90" y="650929"/>
            <a:ext cx="10497222" cy="22007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4:</a:t>
            </a:r>
            <a:br>
              <a:rPr lang="en-US" dirty="0" smtClean="0"/>
            </a:br>
            <a:r>
              <a:rPr lang="en-US" dirty="0" smtClean="0"/>
              <a:t>Apps and </a:t>
            </a:r>
            <a:br>
              <a:rPr lang="en-US" dirty="0" smtClean="0"/>
            </a:b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Person Holding Turned-on Android Smart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71" y="2714787"/>
            <a:ext cx="7362229" cy="41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r>
              <a:rPr lang="en-US" baseline="0" dirty="0" smtClean="0"/>
              <a:t> for Mobile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75295" y="2133599"/>
            <a:ext cx="9949912" cy="4112217"/>
          </a:xfrm>
        </p:spPr>
        <p:txBody>
          <a:bodyPr/>
          <a:lstStyle/>
          <a:p>
            <a:r>
              <a:rPr lang="en-US" dirty="0" smtClean="0"/>
              <a:t>Goodreads</a:t>
            </a:r>
          </a:p>
          <a:p>
            <a:r>
              <a:rPr lang="en-US" dirty="0" smtClean="0"/>
              <a:t>Apps</a:t>
            </a:r>
            <a:r>
              <a:rPr lang="en-US" baseline="0" dirty="0" smtClean="0"/>
              <a:t> tied to your LMS, e. g. Digby</a:t>
            </a:r>
          </a:p>
          <a:p>
            <a:r>
              <a:rPr lang="en-US" baseline="0" dirty="0" smtClean="0"/>
              <a:t>Apps for e-reading, e. g. Kindle, Overdrive/Libby, hoopla</a:t>
            </a:r>
          </a:p>
          <a:p>
            <a:r>
              <a:rPr lang="en-US" baseline="0" dirty="0" smtClean="0"/>
              <a:t>Mobile version of your library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r>
              <a:rPr lang="en-US" baseline="0" dirty="0" smtClean="0"/>
              <a:t>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Facebook, Twitter, Instagram are the basics</a:t>
            </a:r>
          </a:p>
          <a:p>
            <a:r>
              <a:rPr lang="en-US" dirty="0" smtClean="0"/>
              <a:t>Use what you’re comfortable with and will use </a:t>
            </a:r>
            <a:r>
              <a:rPr lang="en-US" i="1" dirty="0" smtClean="0"/>
              <a:t>consistently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getting the youths</a:t>
            </a:r>
            <a:r>
              <a:rPr lang="en-US" baseline="0" dirty="0" smtClean="0"/>
              <a:t> involved: </a:t>
            </a:r>
            <a:r>
              <a:rPr lang="en-US" baseline="0" dirty="0" err="1" smtClean="0"/>
              <a:t>shelvers</a:t>
            </a:r>
            <a:r>
              <a:rPr lang="en-US" baseline="0" dirty="0" smtClean="0"/>
              <a:t>, pages, library teens. Keep control, but give them a chance to participate.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Social</a:t>
            </a:r>
            <a:r>
              <a:rPr lang="en-US" baseline="0" dirty="0" smtClean="0"/>
              <a:t> Media Marketing cont’d.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dirty="0" smtClean="0"/>
              <a:t>Photo permission. Remember the</a:t>
            </a:r>
            <a:r>
              <a:rPr lang="en-US" baseline="0" dirty="0" smtClean="0"/>
              <a:t> usage rights option in Google Image search.</a:t>
            </a:r>
            <a:endParaRPr lang="en-US" dirty="0" smtClean="0"/>
          </a:p>
          <a:p>
            <a:pPr>
              <a:spcBef>
                <a:spcPct val="0"/>
              </a:spcBef>
              <a:buClrTx/>
            </a:pPr>
            <a:r>
              <a:rPr lang="en-US" dirty="0" smtClean="0"/>
              <a:t>Consider a social media dashboard like </a:t>
            </a:r>
            <a:r>
              <a:rPr lang="en-US" dirty="0" err="1" smtClean="0"/>
              <a:t>Hootsuite</a:t>
            </a:r>
            <a:r>
              <a:rPr lang="en-US" dirty="0" smtClean="0"/>
              <a:t> or </a:t>
            </a:r>
            <a:r>
              <a:rPr lang="en-US" dirty="0" err="1" smtClean="0"/>
              <a:t>Tweetdeck</a:t>
            </a:r>
            <a:r>
              <a:rPr lang="en-US" dirty="0" smtClean="0"/>
              <a:t> that will let you schedule posts</a:t>
            </a:r>
          </a:p>
          <a:p>
            <a:pPr>
              <a:spcBef>
                <a:spcPct val="0"/>
              </a:spcBef>
              <a:buClrTx/>
            </a:pPr>
            <a:r>
              <a:rPr lang="en-US" dirty="0" smtClean="0"/>
              <a:t>Blogging is old-school, but still works, especially if auto-posted to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220" y="1022888"/>
            <a:ext cx="8947391" cy="1735810"/>
          </a:xfrm>
        </p:spPr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Part 5: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Wrap-up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57</a:t>
            </a:fld>
            <a:endParaRPr lang="en-US"/>
          </a:p>
        </p:txBody>
      </p:sp>
      <p:pic>
        <p:nvPicPr>
          <p:cNvPr id="6146" name="Picture 2" descr="File:What's inside the Wrapped Gift Present? (41947637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64" y="2116403"/>
            <a:ext cx="6079853" cy="45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What to do when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you get home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9675812" cy="4475018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Find your library's technology plan, internet use policy, and tech manual, and get to know them.</a:t>
            </a:r>
          </a:p>
          <a:p>
            <a:pPr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Find your network equipment and learn who to contact in case of problems.</a:t>
            </a:r>
          </a:p>
          <a:p>
            <a:pPr lvl="0"/>
            <a:r>
              <a:rPr lang="en-US" dirty="0">
                <a:latin typeface="Arial" panose="020B0604020202020204" pitchFamily="34" charset="0"/>
              </a:rPr>
              <a:t>Learn what databases your library has access to. If you aren't using Digital Prairie, contact Arlene </a:t>
            </a:r>
            <a:r>
              <a:rPr lang="en-US" dirty="0" err="1">
                <a:latin typeface="Arial" panose="020B0604020202020204" pitchFamily="34" charset="0"/>
              </a:rPr>
              <a:t>Paschel</a:t>
            </a:r>
            <a:r>
              <a:rPr lang="en-US" dirty="0">
                <a:latin typeface="Arial" panose="020B0604020202020204" pitchFamily="34" charset="0"/>
              </a:rPr>
              <a:t> (arlene.paschel@libraries.ok.gov) </a:t>
            </a:r>
            <a:r>
              <a:rPr lang="en-US" dirty="0" smtClean="0">
                <a:latin typeface="Arial" panose="020B0604020202020204" pitchFamily="34" charset="0"/>
              </a:rPr>
              <a:t>if you need help.</a:t>
            </a:r>
            <a:endParaRPr lang="en-US" dirty="0">
              <a:latin typeface="Arial" panose="020B0604020202020204" pitchFamily="34" charset="0"/>
            </a:endParaRPr>
          </a:p>
          <a:p>
            <a:pPr lvl="0" rtl="0"/>
            <a:endParaRPr lang="en-US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277485"/>
            <a:ext cx="8915399" cy="1468800"/>
          </a:xfrm>
        </p:spPr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Post-test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748864"/>
            <a:ext cx="8915399" cy="86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 in to instructor in exchange for CEU certificate, and drive safe on your way home!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59</a:t>
            </a:fld>
            <a:endParaRPr lang="en-US"/>
          </a:p>
        </p:txBody>
      </p:sp>
      <p:pic>
        <p:nvPicPr>
          <p:cNvPr id="7170" name="Picture 2" descr="Harry Potter Hp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68" y="4390529"/>
            <a:ext cx="4762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Part 1: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Plans, Policies, and Manuals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10" y="3609264"/>
            <a:ext cx="4369792" cy="29120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01D9-FCD4-4D0E-BF89-A9CD6BBDE6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Sample technology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Jackson County Public Library 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Wichita Public Library 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Spend a few minutes looking at each of these.</a:t>
            </a:r>
            <a:endParaRPr lang="en-US" b="0" i="0" u="none" strike="noStrike" baseline="0" dirty="0" smtClean="0">
              <a:solidFill>
                <a:srgbClr val="1155CC"/>
              </a:solidFill>
              <a:latin typeface="Arial" panose="020B0604020202020204" pitchFamily="34" charset="0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42" y="224790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291465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How do the plans differ?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Is there anything that doesn't need to be there?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Is there anything that needs to be added?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Does your library have a technology plan? </a:t>
            </a:r>
            <a:br>
              <a:rPr lang="en-US" b="0" i="0" u="none" strike="noStrike" baseline="0" dirty="0" smtClean="0">
                <a:latin typeface="Arial" panose="020B0604020202020204" pitchFamily="34" charset="0"/>
              </a:rPr>
            </a:br>
            <a:r>
              <a:rPr lang="en-US" b="0" i="0" u="none" strike="noStrike" baseline="0" dirty="0" smtClean="0">
                <a:latin typeface="Arial" panose="020B0604020202020204" pitchFamily="34" charset="0"/>
              </a:rPr>
              <a:t>Do you know how to find out?</a:t>
            </a:r>
          </a:p>
          <a:p>
            <a:pPr marR="0" lvl="0" rtl="0"/>
            <a:r>
              <a:rPr lang="en-US" b="0" i="0" u="none" strike="noStrike" baseline="0" dirty="0" err="1" smtClean="0">
                <a:latin typeface="Arial" panose="020B0604020202020204" pitchFamily="34" charset="0"/>
              </a:rPr>
              <a:t>WebJunction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 Checklist 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Make sure your plan covers end-of-life for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36245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Internet Use Policies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How is a policy different from a plan?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Bristow 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</a:rPr>
              <a:t>Mustang</a:t>
            </a:r>
            <a:r>
              <a:rPr lang="en-US" b="0" i="0" u="none" strike="noStrike" dirty="0" smtClean="0">
                <a:latin typeface="Arial" panose="020B0604020202020204" pitchFamily="34" charset="0"/>
              </a:rPr>
              <a:t> 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1AD9-A239-481A-B8CC-6DCDB84C806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867025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nk icon. This icon is meant to represent a link of chain. It is composed of three links that are represented by intersecting spherical shapes connected by a straight line. It looks just like three links of chain that interlock toget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46710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2345</TotalTime>
  <Words>1090</Words>
  <Application>Microsoft Office PowerPoint</Application>
  <PresentationFormat>Widescreen</PresentationFormat>
  <Paragraphs>274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Century Gothic</vt:lpstr>
      <vt:lpstr>Times New Roman</vt:lpstr>
      <vt:lpstr>Verdana</vt:lpstr>
      <vt:lpstr>Wingdings 3</vt:lpstr>
      <vt:lpstr>Wisp</vt:lpstr>
      <vt:lpstr>Computers and  Electronic Resources</vt:lpstr>
      <vt:lpstr>Introduction</vt:lpstr>
      <vt:lpstr>Goals</vt:lpstr>
      <vt:lpstr>ODL-IPL information </vt:lpstr>
      <vt:lpstr>Pre-test</vt:lpstr>
      <vt:lpstr>Part 1:  Plans, Policies, and Manuals</vt:lpstr>
      <vt:lpstr>Sample technology plans</vt:lpstr>
      <vt:lpstr>Discussion</vt:lpstr>
      <vt:lpstr>Internet Use Policies</vt:lpstr>
      <vt:lpstr>Discussion</vt:lpstr>
      <vt:lpstr>Manuals/Procedures</vt:lpstr>
      <vt:lpstr>Part 2:  Hardware, Software, and Troubleshooting</vt:lpstr>
      <vt:lpstr>Troubleshooting Hardware</vt:lpstr>
      <vt:lpstr>Troubleshooting Internet problems</vt:lpstr>
      <vt:lpstr>Navigating Windows</vt:lpstr>
      <vt:lpstr>Best practices for saving files</vt:lpstr>
      <vt:lpstr>Part 3:  Internet and Database  Searching</vt:lpstr>
      <vt:lpstr>Searching</vt:lpstr>
      <vt:lpstr>Getting the most out of search tools</vt:lpstr>
      <vt:lpstr>Evaluating websites</vt:lpstr>
      <vt:lpstr>CRAAP criteria</vt:lpstr>
      <vt:lpstr>Let’s talk about Databases</vt:lpstr>
      <vt:lpstr>Easy access!!   </vt:lpstr>
      <vt:lpstr>Support</vt:lpstr>
      <vt:lpstr>PowerPoint Presentation</vt:lpstr>
      <vt:lpstr>Even more to choose from…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Play time!</vt:lpstr>
      <vt:lpstr>Dig in to EBSCO… </vt:lpstr>
      <vt:lpstr>Refine results</vt:lpstr>
      <vt:lpstr>PowerPoint Presentation</vt:lpstr>
      <vt:lpstr>Different look but lots of info!</vt:lpstr>
      <vt:lpstr>PowerPoint Presentation</vt:lpstr>
      <vt:lpstr>Doctor in town wants to look at newest articles in JAMA</vt:lpstr>
      <vt:lpstr>Legal Information Reference Center– a couple has questions about probate and a young man wants to know how to form a partnership</vt:lpstr>
      <vt:lpstr>Home Improvement Reference Center</vt:lpstr>
      <vt:lpstr> Hobbies &amp; Crafts Reference Center – your choice! </vt:lpstr>
      <vt:lpstr>EBSCO &amp; Government Information </vt:lpstr>
      <vt:lpstr>PowerPoint Presentation</vt:lpstr>
      <vt:lpstr>PowerPoint Presentation</vt:lpstr>
      <vt:lpstr>This is searching all of EBSCO…</vt:lpstr>
      <vt:lpstr>https://digitalprairieok.net/student/</vt:lpstr>
      <vt:lpstr>PowerPoint Presentation</vt:lpstr>
      <vt:lpstr>PowerPoint Presentation</vt:lpstr>
      <vt:lpstr>Getting there…</vt:lpstr>
      <vt:lpstr>More that you might want to explore…</vt:lpstr>
      <vt:lpstr>Guided Searching</vt:lpstr>
      <vt:lpstr>Search and Find</vt:lpstr>
      <vt:lpstr>Part 4: Apps and  Social Media</vt:lpstr>
      <vt:lpstr>Apps for Mobile Devices</vt:lpstr>
      <vt:lpstr>Social Media Marketing</vt:lpstr>
      <vt:lpstr>Social Media Marketing cont’d. </vt:lpstr>
      <vt:lpstr>Part 5:  Wrap-up</vt:lpstr>
      <vt:lpstr>What to do when you get home</vt:lpstr>
      <vt:lpstr>Post-test</vt:lpstr>
    </vt:vector>
  </TitlesOfParts>
  <Company>Northeastern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Siewert</dc:creator>
  <cp:lastModifiedBy>Wendy Gabrielson</cp:lastModifiedBy>
  <cp:revision>88</cp:revision>
  <dcterms:created xsi:type="dcterms:W3CDTF">2018-04-24T15:09:53Z</dcterms:created>
  <dcterms:modified xsi:type="dcterms:W3CDTF">2020-01-15T17:26:53Z</dcterms:modified>
</cp:coreProperties>
</file>